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79" r:id="rId2"/>
    <p:sldId id="278" r:id="rId3"/>
    <p:sldId id="277" r:id="rId4"/>
    <p:sldId id="276" r:id="rId5"/>
    <p:sldId id="269" r:id="rId6"/>
    <p:sldId id="270" r:id="rId7"/>
    <p:sldId id="271" r:id="rId8"/>
    <p:sldId id="272" r:id="rId9"/>
    <p:sldId id="280" r:id="rId10"/>
    <p:sldId id="281" r:id="rId11"/>
    <p:sldId id="273" r:id="rId12"/>
    <p:sldId id="274" r:id="rId13"/>
    <p:sldId id="275" r:id="rId14"/>
    <p:sldId id="268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121" d="100"/>
          <a:sy n="121" d="100"/>
        </p:scale>
        <p:origin x="-1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61615B-E3DC-488C-BE56-D8DFB53B091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2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345F8-7DF5-49D1-BF1B-F76C437E39D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71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D046-D080-4D18-996B-26BE7FF889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1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3B6A3-70C1-4594-A85E-DD5B3E5AA9B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4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597D8-86E4-4194-83E5-CB876DF5F8C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99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A7A9-DE9A-4E83-BD5F-E7AAE595FE2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94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D33E8-FC06-4900-84FF-596A2E41981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40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46333-4BC9-4DD5-8A42-608F79433CB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30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52C3-3129-42A0-9148-F332ED1B445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7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CB08-1FA3-4C32-AACC-1251D6A14DD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61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F204-12B4-4FCC-B95B-3F4DC96E90E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E051-523E-49FD-BD21-24BB45DEC15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E9F90B-7E90-4676-A06B-428A39D3B9D7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ec.europa.eu/dgs/jrc/site_images/normal_863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</a:t>
            </a:fld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115616" y="476672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3300"/>
                </a:solidFill>
                <a:latin typeface="Arial" charset="0"/>
                <a:ea typeface="+mj-ea"/>
                <a:cs typeface="+mj-cs"/>
              </a:rPr>
              <a:t>“</a:t>
            </a:r>
            <a:r>
              <a:rPr lang="nl-NL" sz="3600" b="1" dirty="0" smtClean="0">
                <a:solidFill>
                  <a:srgbClr val="FF3300"/>
                </a:solidFill>
                <a:latin typeface="Arial" charset="0"/>
                <a:ea typeface="+mj-ea"/>
                <a:cs typeface="+mj-cs"/>
              </a:rPr>
              <a:t>Statistiek, is dat moeilijk?”</a:t>
            </a:r>
            <a:endParaRPr lang="nl-NL" sz="3600" b="1" dirty="0">
              <a:solidFill>
                <a:srgbClr val="FF33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2" name="Picture 2" descr="http://images.uncyc.org/nl/a/a2/StatistiekjeHo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84988"/>
            <a:ext cx="15049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44142" y="1640707"/>
            <a:ext cx="5732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“De gemiddelde mens heeft minder dan twee benen”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32575" y="2010039"/>
            <a:ext cx="58876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“Wanneer je met je achterste op een brandende barbecue, en met je hoofd in een werkende diepvriezer zit, is je gemiddelde lichaamstemperatuur in orde”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15616" y="1196752"/>
            <a:ext cx="20162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charset="0"/>
              </a:rPr>
              <a:t>Gemiddelde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68638" y="3267940"/>
            <a:ext cx="20162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charset="0"/>
              </a:rPr>
              <a:t>Histogram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15616" y="3249360"/>
            <a:ext cx="20162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charset="0"/>
              </a:rPr>
              <a:t>Kansrekening</a:t>
            </a:r>
          </a:p>
        </p:txBody>
      </p:sp>
      <p:pic>
        <p:nvPicPr>
          <p:cNvPr id="48130" name="Picture 2" descr="http://www.searchquotes.com/sof/images/picture_quotes/31525_20131017_164452_friends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12854" r="4898" b="25815"/>
          <a:stretch/>
        </p:blipFill>
        <p:spPr bwMode="auto">
          <a:xfrm>
            <a:off x="1164560" y="3899333"/>
            <a:ext cx="3944842" cy="16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utoUpdateAnimBg="0"/>
      <p:bldP spid="11" grpId="0" autoUpdateAnimBg="0"/>
      <p:bldP spid="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10</a:t>
            </a:fld>
            <a:endParaRPr lang="nl-NL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Precisie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82864" y="1124744"/>
            <a:ext cx="66247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We gaan de meting nu een aantal malen herhalen.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Dan geldt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87624" y="1916832"/>
            <a:ext cx="662473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Hoe meer metingen hoe groter de precisie:</a:t>
            </a:r>
          </a:p>
          <a:p>
            <a:pPr>
              <a:spcBef>
                <a:spcPct val="50000"/>
              </a:spcBef>
            </a:pP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Bij </a:t>
            </a:r>
            <a:r>
              <a:rPr lang="nl-NL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metingen wordt dan de uitslag         keer zo nauwkeurig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186421"/>
              </p:ext>
            </p:extLst>
          </p:nvPr>
        </p:nvGraphicFramePr>
        <p:xfrm>
          <a:off x="5652120" y="2317188"/>
          <a:ext cx="431519" cy="41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Equation" r:id="rId4" imgW="228600" imgH="215640" progId="Equation.3">
                  <p:embed/>
                </p:oleObj>
              </mc:Choice>
              <mc:Fallback>
                <p:oleObj name="Equation" r:id="rId4" imgW="228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317188"/>
                        <a:ext cx="431519" cy="413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59632" y="5375538"/>
            <a:ext cx="30243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87,0 ± 0,9 g/L</a:t>
            </a:r>
          </a:p>
          <a:p>
            <a:pPr>
              <a:spcBef>
                <a:spcPct val="50000"/>
              </a:spcBef>
            </a:pPr>
            <a:r>
              <a:rPr lang="nl-NL" sz="2000" dirty="0"/>
              <a:t>Gehalte = </a:t>
            </a:r>
            <a:r>
              <a:rPr lang="nl-NL" sz="2000" dirty="0" smtClean="0"/>
              <a:t>87,0 g/L ± 1,0 %</a:t>
            </a:r>
            <a:endParaRPr lang="nl-NL" sz="20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87624" y="3093928"/>
            <a:ext cx="662473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We hebben nu de volgende uitslagen:</a:t>
            </a:r>
          </a:p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86 g/L, 88 g/L, 85 g/L en 89 g/L</a:t>
            </a:r>
          </a:p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Bereken de </a:t>
            </a:r>
            <a:r>
              <a:rPr lang="nl-NL" sz="2000" b="1" i="1" dirty="0" smtClean="0">
                <a:latin typeface="Arial" pitchFamily="34" charset="0"/>
                <a:cs typeface="Arial" pitchFamily="34" charset="0"/>
              </a:rPr>
              <a:t>nieuwe 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meetonzekerheid van deze meting en geef het resultaat in de juiste notatie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58987"/>
              </p:ext>
            </p:extLst>
          </p:nvPr>
        </p:nvGraphicFramePr>
        <p:xfrm>
          <a:off x="1259632" y="4797152"/>
          <a:ext cx="14874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6" imgW="787320" imgH="203040" progId="Equation.DSMT4">
                  <p:embed/>
                </p:oleObj>
              </mc:Choice>
              <mc:Fallback>
                <p:oleObj name="Equation" r:id="rId6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797152"/>
                        <a:ext cx="1487487" cy="388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767104" y="4807543"/>
            <a:ext cx="583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Dus de meetonzekerheid wordt 2,0 %/2 = 1,0 %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228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9" grpId="0"/>
      <p:bldP spid="16" grpId="0" uiExpand="1" build="p" autoUpdateAnimBg="0"/>
      <p:bldP spid="18" grpId="0" autoUpdateAnimBg="0"/>
      <p:bldP spid="2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Juistheid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87624" y="1260628"/>
            <a:ext cx="55446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charset="0"/>
              </a:rPr>
              <a:t>Suikergehalte van cola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87624" y="1588730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101 g/L</a:t>
            </a:r>
            <a:endParaRPr lang="nl-NL" sz="2000" dirty="0"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87624" y="1948770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97 g/L</a:t>
            </a:r>
            <a:endParaRPr lang="nl-NL" sz="2000" dirty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87624" y="2308810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96 g/L</a:t>
            </a:r>
            <a:endParaRPr lang="nl-NL" sz="2000" dirty="0">
              <a:latin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33874" y="2887776"/>
            <a:ext cx="56880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Officiële definitie</a:t>
            </a:r>
          </a:p>
          <a:p>
            <a:pPr>
              <a:spcBef>
                <a:spcPct val="50000"/>
              </a:spcBef>
            </a:pPr>
            <a:r>
              <a:rPr lang="nl-NL" sz="2000" dirty="0"/>
              <a:t>De juistheid geeft aan of (het gemiddelde van de) gevonden waarde(n) overeenkomt met de waarde die moet worden gevonden (de “werkelijke waarde</a:t>
            </a:r>
            <a:r>
              <a:rPr lang="nl-NL" sz="2000" dirty="0" smtClean="0"/>
              <a:t>”).</a:t>
            </a:r>
            <a:endParaRPr lang="nl-NL" sz="2000" dirty="0"/>
          </a:p>
        </p:txBody>
      </p:sp>
      <p:grpSp>
        <p:nvGrpSpPr>
          <p:cNvPr id="20" name="Groep 19"/>
          <p:cNvGrpSpPr/>
          <p:nvPr/>
        </p:nvGrpSpPr>
        <p:grpSpPr>
          <a:xfrm>
            <a:off x="651161" y="4581128"/>
            <a:ext cx="7871243" cy="1095444"/>
            <a:chOff x="651161" y="4925844"/>
            <a:chExt cx="7871243" cy="1095444"/>
          </a:xfrm>
        </p:grpSpPr>
        <p:cxnSp>
          <p:nvCxnSpPr>
            <p:cNvPr id="4" name="Rechte verbindingslijn 3"/>
            <p:cNvCxnSpPr/>
            <p:nvPr/>
          </p:nvCxnSpPr>
          <p:spPr bwMode="auto">
            <a:xfrm>
              <a:off x="1907704" y="5877272"/>
              <a:ext cx="41764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Rechte verbindingslijn 5"/>
            <p:cNvCxnSpPr/>
            <p:nvPr/>
          </p:nvCxnSpPr>
          <p:spPr bwMode="auto">
            <a:xfrm>
              <a:off x="5364088" y="5661248"/>
              <a:ext cx="0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chte verbindingslijn 15"/>
            <p:cNvCxnSpPr/>
            <p:nvPr/>
          </p:nvCxnSpPr>
          <p:spPr bwMode="auto">
            <a:xfrm>
              <a:off x="3491880" y="5661248"/>
              <a:ext cx="0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oelichting met afgeronde rechthoek 16"/>
            <p:cNvSpPr/>
            <p:nvPr/>
          </p:nvSpPr>
          <p:spPr bwMode="auto">
            <a:xfrm>
              <a:off x="6300192" y="5038743"/>
              <a:ext cx="2222212" cy="406482"/>
            </a:xfrm>
            <a:prstGeom prst="wedgeRoundRectCallout">
              <a:avLst>
                <a:gd name="adj1" fmla="val -88166"/>
                <a:gd name="adj2" fmla="val 59519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600" b="1" dirty="0" smtClean="0">
                  <a:latin typeface="Arial" pitchFamily="34" charset="0"/>
                  <a:cs typeface="Arial" pitchFamily="34" charset="0"/>
                </a:rPr>
                <a:t>“Werkelijke” waarde</a:t>
              </a:r>
              <a:endPara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oelichting met afgeronde rechthoek 18"/>
            <p:cNvSpPr/>
            <p:nvPr/>
          </p:nvSpPr>
          <p:spPr bwMode="auto">
            <a:xfrm>
              <a:off x="651161" y="4925844"/>
              <a:ext cx="2513086" cy="632280"/>
            </a:xfrm>
            <a:prstGeom prst="wedgeRoundRectCallout">
              <a:avLst>
                <a:gd name="adj1" fmla="val 59426"/>
                <a:gd name="adj2" fmla="val 45261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600" b="1" dirty="0" smtClean="0">
                  <a:latin typeface="Arial" pitchFamily="34" charset="0"/>
                  <a:cs typeface="Arial" pitchFamily="34" charset="0"/>
                </a:rPr>
                <a:t>Door analist gevonden gemiddelde waarde</a:t>
              </a:r>
              <a:endPara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2" name="Rechte verbindingslijn met pijl 21"/>
          <p:cNvCxnSpPr/>
          <p:nvPr/>
        </p:nvCxnSpPr>
        <p:spPr bwMode="auto">
          <a:xfrm>
            <a:off x="3491880" y="5820588"/>
            <a:ext cx="18722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oelichting met afgeronde rechthoek 24"/>
          <p:cNvSpPr/>
          <p:nvPr/>
        </p:nvSpPr>
        <p:spPr bwMode="auto">
          <a:xfrm>
            <a:off x="5354844" y="6021288"/>
            <a:ext cx="1377396" cy="406482"/>
          </a:xfrm>
          <a:prstGeom prst="wedgeRoundRectCallout">
            <a:avLst>
              <a:gd name="adj1" fmla="val -81791"/>
              <a:gd name="adj2" fmla="val -7355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latin typeface="Arial" pitchFamily="34" charset="0"/>
                <a:cs typeface="Arial" pitchFamily="34" charset="0"/>
              </a:rPr>
              <a:t>Juistheid</a:t>
            </a:r>
            <a:endParaRPr kumimoji="0" lang="nl-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Juistheid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651161" y="1700808"/>
            <a:ext cx="7871243" cy="1095444"/>
            <a:chOff x="651161" y="4925844"/>
            <a:chExt cx="7871243" cy="1095444"/>
          </a:xfrm>
        </p:grpSpPr>
        <p:cxnSp>
          <p:nvCxnSpPr>
            <p:cNvPr id="4" name="Rechte verbindingslijn 3"/>
            <p:cNvCxnSpPr/>
            <p:nvPr/>
          </p:nvCxnSpPr>
          <p:spPr bwMode="auto">
            <a:xfrm>
              <a:off x="1907704" y="5877272"/>
              <a:ext cx="41764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Rechte verbindingslijn 5"/>
            <p:cNvCxnSpPr/>
            <p:nvPr/>
          </p:nvCxnSpPr>
          <p:spPr bwMode="auto">
            <a:xfrm>
              <a:off x="5364088" y="5661248"/>
              <a:ext cx="0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chte verbindingslijn 15"/>
            <p:cNvCxnSpPr/>
            <p:nvPr/>
          </p:nvCxnSpPr>
          <p:spPr bwMode="auto">
            <a:xfrm>
              <a:off x="3491880" y="5661248"/>
              <a:ext cx="0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oelichting met afgeronde rechthoek 16"/>
            <p:cNvSpPr/>
            <p:nvPr/>
          </p:nvSpPr>
          <p:spPr bwMode="auto">
            <a:xfrm>
              <a:off x="6300192" y="5038743"/>
              <a:ext cx="2222212" cy="406482"/>
            </a:xfrm>
            <a:prstGeom prst="wedgeRoundRectCallout">
              <a:avLst>
                <a:gd name="adj1" fmla="val -88166"/>
                <a:gd name="adj2" fmla="val 59519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600" b="1" dirty="0" smtClean="0">
                  <a:latin typeface="Arial" pitchFamily="34" charset="0"/>
                  <a:cs typeface="Arial" pitchFamily="34" charset="0"/>
                </a:rPr>
                <a:t>“Werkelijke” waarde</a:t>
              </a:r>
              <a:endPara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oelichting met afgeronde rechthoek 18"/>
            <p:cNvSpPr/>
            <p:nvPr/>
          </p:nvSpPr>
          <p:spPr bwMode="auto">
            <a:xfrm>
              <a:off x="651161" y="4925844"/>
              <a:ext cx="2513086" cy="632280"/>
            </a:xfrm>
            <a:prstGeom prst="wedgeRoundRectCallout">
              <a:avLst>
                <a:gd name="adj1" fmla="val 59426"/>
                <a:gd name="adj2" fmla="val 45261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600" b="1" dirty="0" smtClean="0">
                  <a:latin typeface="Arial" pitchFamily="34" charset="0"/>
                  <a:cs typeface="Arial" pitchFamily="34" charset="0"/>
                </a:rPr>
                <a:t>Door analist gevonden gemiddelde waarde</a:t>
              </a:r>
              <a:endPara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2" name="Rechte verbindingslijn met pijl 21"/>
          <p:cNvCxnSpPr/>
          <p:nvPr/>
        </p:nvCxnSpPr>
        <p:spPr bwMode="auto">
          <a:xfrm>
            <a:off x="3491880" y="2940268"/>
            <a:ext cx="18722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oelichting met afgeronde rechthoek 24"/>
          <p:cNvSpPr/>
          <p:nvPr/>
        </p:nvSpPr>
        <p:spPr bwMode="auto">
          <a:xfrm>
            <a:off x="5354844" y="3140968"/>
            <a:ext cx="1377396" cy="406482"/>
          </a:xfrm>
          <a:prstGeom prst="wedgeRoundRectCallout">
            <a:avLst>
              <a:gd name="adj1" fmla="val -81791"/>
              <a:gd name="adj2" fmla="val -7355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latin typeface="Arial" pitchFamily="34" charset="0"/>
                <a:cs typeface="Arial" pitchFamily="34" charset="0"/>
              </a:rPr>
              <a:t>Juistheid</a:t>
            </a:r>
            <a:endParaRPr kumimoji="0" lang="nl-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043608" y="4797152"/>
            <a:ext cx="6624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Niemand </a:t>
            </a:r>
            <a:r>
              <a:rPr lang="nl-N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kent de werkelijke </a:t>
            </a: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waarde</a:t>
            </a:r>
            <a:r>
              <a:rPr lang="nl-N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!!!!</a:t>
            </a:r>
            <a:endParaRPr lang="nl-N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043608" y="4071368"/>
            <a:ext cx="6624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Wie kent de werkelijke waarde</a:t>
            </a: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nl-N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Juistheid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021829" y="1177557"/>
            <a:ext cx="66247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sz="2000" dirty="0"/>
              <a:t>Juistheid kan bepaald worden door een monster in de bepaling mee te nemen waarvan je “exact” weet wat er uit zou moeten komen. </a:t>
            </a:r>
            <a:endParaRPr lang="nl-N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21829" y="2989982"/>
            <a:ext cx="527836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nl-NL" sz="2000" dirty="0"/>
              <a:t>Zelf aanmaken in het lab en vervolgens zelf zo nauwkeurig </a:t>
            </a:r>
            <a:r>
              <a:rPr lang="nl-NL" sz="2000" dirty="0" smtClean="0"/>
              <a:t>mogelijk </a:t>
            </a:r>
            <a:r>
              <a:rPr lang="nl-NL" sz="2000" dirty="0"/>
              <a:t>de waarde </a:t>
            </a:r>
            <a:r>
              <a:rPr lang="nl-NL" sz="2000" dirty="0" smtClean="0"/>
              <a:t>bepalen.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nl-NL" sz="2000" dirty="0" smtClean="0"/>
              <a:t>Referentiestoffen </a:t>
            </a:r>
            <a:r>
              <a:rPr lang="nl-NL" sz="2000" dirty="0"/>
              <a:t>kopen (bij o.a. NMI en RIVM). </a:t>
            </a:r>
            <a:r>
              <a:rPr lang="nl-NL" sz="2000" dirty="0" smtClean="0"/>
              <a:t>Deze </a:t>
            </a:r>
            <a:r>
              <a:rPr lang="nl-NL" sz="2000" dirty="0"/>
              <a:t>stoffen worden </a:t>
            </a:r>
            <a:r>
              <a:rPr lang="nl-NL" sz="2000" dirty="0" err="1"/>
              <a:t>CRM’s</a:t>
            </a:r>
            <a:r>
              <a:rPr lang="nl-NL" sz="2000" dirty="0"/>
              <a:t> genoemd: </a:t>
            </a:r>
            <a:r>
              <a:rPr lang="nl-NL" sz="2000" dirty="0" err="1"/>
              <a:t>Certified</a:t>
            </a:r>
            <a:r>
              <a:rPr lang="nl-NL" sz="2000" dirty="0"/>
              <a:t> Reference </a:t>
            </a:r>
            <a:r>
              <a:rPr lang="nl-NL" sz="2000" dirty="0" err="1"/>
              <a:t>Material</a:t>
            </a:r>
            <a:r>
              <a:rPr lang="nl-NL" sz="2000" dirty="0" smtClean="0"/>
              <a:t>.</a:t>
            </a:r>
            <a:endParaRPr lang="nl-NL" sz="20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55126" y="2564904"/>
            <a:ext cx="6624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Hoe kom je aan zo´n controlemonster?</a:t>
            </a:r>
            <a:endParaRPr lang="nl-N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il_fi" descr="http://ec.europa.eu/dgs/jrc/site_images/normal_8630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03" y="3088834"/>
            <a:ext cx="2323153" cy="153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oelichting met afgeronde rechthoek 14"/>
          <p:cNvSpPr/>
          <p:nvPr/>
        </p:nvSpPr>
        <p:spPr bwMode="auto">
          <a:xfrm>
            <a:off x="3923928" y="5013176"/>
            <a:ext cx="2376264" cy="1321694"/>
          </a:xfrm>
          <a:prstGeom prst="wedgeRoundRectCallout">
            <a:avLst>
              <a:gd name="adj1" fmla="val 79870"/>
              <a:gd name="adj2" fmla="val -11860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latin typeface="Arial" pitchFamily="34" charset="0"/>
                <a:cs typeface="Arial" pitchFamily="34" charset="0"/>
              </a:rPr>
              <a:t>Dit gehalte wordt dus altijd opgegeven in de  vorm: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………. ± ………</a:t>
            </a:r>
          </a:p>
        </p:txBody>
      </p:sp>
    </p:spTree>
    <p:extLst>
      <p:ext uri="{BB962C8B-B14F-4D97-AF65-F5344CB8AC3E}">
        <p14:creationId xmlns:p14="http://schemas.microsoft.com/office/powerpoint/2010/main" val="40120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13" grpId="0" uiExpand="1" build="p" autoUpdateAnimBg="0"/>
      <p:bldP spid="14" grpId="0" autoUpdateAnimBg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88224" y="6165304"/>
            <a:ext cx="1905000" cy="457200"/>
          </a:xfrm>
        </p:spPr>
        <p:txBody>
          <a:bodyPr/>
          <a:lstStyle/>
          <a:p>
            <a:fld id="{F9DBF86E-78CB-4DC4-BD9F-CA83A7C36720}" type="slidenum">
              <a:rPr lang="nl-NL"/>
              <a:pPr/>
              <a:t>14</a:t>
            </a:fld>
            <a:endParaRPr lang="nl-NL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" y="34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4038" name="Picture 6" descr="http://gifsoup.com/webroot/animatedgifs2/1446211_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51111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69032"/>
            <a:ext cx="7772400" cy="1031776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Les voor de analist: altijd kalm blijven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2</a:t>
            </a:fld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267744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3600" b="1" dirty="0">
                <a:solidFill>
                  <a:srgbClr val="FF3300"/>
                </a:solidFill>
                <a:latin typeface="Arial" charset="0"/>
                <a:ea typeface="+mj-ea"/>
                <a:cs typeface="+mj-cs"/>
              </a:rPr>
              <a:t>“Statistiek betekent dat je nooit hoeft te zeggen dat je het zeker weet”</a:t>
            </a:r>
          </a:p>
        </p:txBody>
      </p:sp>
      <p:sp>
        <p:nvSpPr>
          <p:cNvPr id="5" name="Rechthoek 4"/>
          <p:cNvSpPr/>
          <p:nvPr/>
        </p:nvSpPr>
        <p:spPr>
          <a:xfrm>
            <a:off x="2281834" y="38610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3300"/>
                </a:solidFill>
                <a:latin typeface="Arial" charset="0"/>
                <a:ea typeface="+mj-ea"/>
                <a:cs typeface="+mj-cs"/>
              </a:rPr>
              <a:t>Statistiek in het lab begint bij betrouwbaarheid</a:t>
            </a:r>
            <a:endParaRPr lang="nl-NL" sz="3600" b="1" dirty="0">
              <a:solidFill>
                <a:srgbClr val="FF3300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45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3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Betrouwbaarheid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79712" y="1804754"/>
            <a:ext cx="51845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000" b="1" dirty="0" smtClean="0">
                <a:latin typeface="Arial" charset="0"/>
              </a:rPr>
              <a:t>Welke uitslag mag ik doorgeven?</a:t>
            </a:r>
          </a:p>
          <a:p>
            <a:pPr algn="ctr">
              <a:spcBef>
                <a:spcPct val="50000"/>
              </a:spcBef>
            </a:pPr>
            <a:r>
              <a:rPr lang="nl-NL" sz="2000" b="1" dirty="0">
                <a:latin typeface="Arial" charset="0"/>
              </a:rPr>
              <a:t>Hoe betrouwbaar is mijn meting</a:t>
            </a:r>
            <a:r>
              <a:rPr lang="nl-NL" sz="2000" b="1" dirty="0" smtClean="0">
                <a:latin typeface="Arial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nl-NL" sz="2000" b="1" dirty="0" smtClean="0">
                <a:latin typeface="Arial" charset="0"/>
              </a:rPr>
              <a:t>Wat betekent betrouwbaar precies?</a:t>
            </a:r>
            <a:endParaRPr lang="nl-NL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4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Betrouwbaarheid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54212" y="1804754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charset="0"/>
              </a:rPr>
              <a:t>Suikergehalte van cola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52600" y="2380818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101 g/L</a:t>
            </a:r>
            <a:endParaRPr lang="nl-NL" sz="2000" dirty="0">
              <a:latin typeface="Arial" charset="0"/>
            </a:endParaRPr>
          </a:p>
        </p:txBody>
      </p:sp>
      <p:pic>
        <p:nvPicPr>
          <p:cNvPr id="2062" name="Picture 14" descr="http://www.newyorkpizza.nl/media%5Cmenu%5Ccola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1628800"/>
            <a:ext cx="26193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87624" y="3172906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Hoe betrouwbaar is dit?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131840" y="4265466"/>
            <a:ext cx="20882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betrouwbaar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121095" y="4797152"/>
            <a:ext cx="2054861" cy="864096"/>
            <a:chOff x="2121095" y="3861048"/>
            <a:chExt cx="2054861" cy="864096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121095" y="4325034"/>
              <a:ext cx="205486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2000" b="1" dirty="0" smtClean="0">
                  <a:latin typeface="Arial" pitchFamily="34" charset="0"/>
                  <a:cs typeface="Arial" pitchFamily="34" charset="0"/>
                </a:rPr>
                <a:t>precies</a:t>
              </a:r>
              <a:endParaRPr lang="nl-NL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" name="Rechte verbindingslijn met pijl 2"/>
            <p:cNvCxnSpPr/>
            <p:nvPr/>
          </p:nvCxnSpPr>
          <p:spPr bwMode="auto">
            <a:xfrm flipH="1">
              <a:off x="3275856" y="3861048"/>
              <a:ext cx="469032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ep 6"/>
          <p:cNvGrpSpPr/>
          <p:nvPr/>
        </p:nvGrpSpPr>
        <p:grpSpPr>
          <a:xfrm>
            <a:off x="3733662" y="4816211"/>
            <a:ext cx="2848960" cy="832158"/>
            <a:chOff x="3849909" y="3861048"/>
            <a:chExt cx="2848960" cy="832158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205486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2000" b="1" dirty="0" smtClean="0">
                  <a:latin typeface="Arial" pitchFamily="34" charset="0"/>
                  <a:cs typeface="Arial" pitchFamily="34" charset="0"/>
                </a:rPr>
                <a:t>juist</a:t>
              </a:r>
              <a:endParaRPr lang="nl-NL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Rechte verbindingslijn met pijl 19"/>
            <p:cNvCxnSpPr/>
            <p:nvPr/>
          </p:nvCxnSpPr>
          <p:spPr bwMode="auto">
            <a:xfrm>
              <a:off x="3849909" y="3861048"/>
              <a:ext cx="866107" cy="46666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811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3" grpId="0" autoUpdateAnimBg="0"/>
      <p:bldP spid="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5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Precisie en juistheid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24" name="Afbeelding 2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0" r="9515"/>
          <a:stretch/>
        </p:blipFill>
        <p:spPr bwMode="auto">
          <a:xfrm>
            <a:off x="2555776" y="1941195"/>
            <a:ext cx="3600400" cy="3143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915816" y="5367736"/>
            <a:ext cx="28803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Welke zijn juist?</a:t>
            </a:r>
          </a:p>
          <a:p>
            <a:pPr algn="ctr"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Welke zijn precies?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483768" y="1324799"/>
            <a:ext cx="3744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Waar kijken we hier naar?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6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Precisie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52288" y="1484784"/>
            <a:ext cx="568806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Officiële definiti</a:t>
            </a:r>
            <a:r>
              <a:rPr lang="nl-NL" sz="2000" b="1" dirty="0">
                <a:latin typeface="Arial" pitchFamily="34" charset="0"/>
                <a:cs typeface="Arial" pitchFamily="34" charset="0"/>
              </a:rPr>
              <a:t>e</a:t>
            </a:r>
            <a:endParaRPr lang="nl-NL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2000" dirty="0"/>
              <a:t>De precisie van een analysemethode is de mate van spreiding in de meetresultaten door de methode een herhaald aantal malen onder vastgelegde condities op hetzelfde homogene monster uit te voeren.</a:t>
            </a:r>
          </a:p>
          <a:p>
            <a:endParaRPr lang="nl-NL" sz="2000" dirty="0" smtClean="0"/>
          </a:p>
          <a:p>
            <a:r>
              <a:rPr lang="nl-NL" sz="2000" dirty="0" smtClean="0"/>
              <a:t>Wanneer </a:t>
            </a:r>
            <a:r>
              <a:rPr lang="nl-NL" sz="2000" dirty="0"/>
              <a:t>dit door dezelfde analist gebeurt spreekt men van </a:t>
            </a:r>
            <a:r>
              <a:rPr lang="nl-NL" sz="2000" i="1" dirty="0"/>
              <a:t>herhaalbaarheid</a:t>
            </a:r>
            <a:r>
              <a:rPr lang="nl-NL" sz="2000" dirty="0"/>
              <a:t>.</a:t>
            </a:r>
          </a:p>
          <a:p>
            <a:endParaRPr lang="nl-NL" sz="2000" dirty="0" smtClean="0"/>
          </a:p>
          <a:p>
            <a:r>
              <a:rPr lang="nl-NL" sz="2000" dirty="0" smtClean="0"/>
              <a:t>Wanneer </a:t>
            </a:r>
            <a:r>
              <a:rPr lang="nl-NL" sz="2000" dirty="0"/>
              <a:t>dit door verschillende analisten of verschillende laboratoria gebeurt spreekt men van </a:t>
            </a:r>
            <a:r>
              <a:rPr lang="nl-NL" sz="2000" i="1" dirty="0"/>
              <a:t>reproduceerbaarheid</a:t>
            </a:r>
            <a:r>
              <a:rPr lang="nl-NL" sz="2000" dirty="0"/>
              <a:t> </a:t>
            </a:r>
            <a:r>
              <a:rPr lang="nl-NL" sz="2000" dirty="0" smtClean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193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7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Precisie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87624" y="1260628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charset="0"/>
              </a:rPr>
              <a:t>Suikergehalte van cola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87624" y="1660738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101 g/L</a:t>
            </a:r>
            <a:endParaRPr lang="nl-NL" sz="2000" dirty="0">
              <a:latin typeface="Arial" charset="0"/>
            </a:endParaRPr>
          </a:p>
        </p:txBody>
      </p:sp>
      <p:pic>
        <p:nvPicPr>
          <p:cNvPr id="11" name="Picture 14" descr="http://www.newyorkpizza.nl/media%5Cmenu%5Ccola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16" y="1233464"/>
            <a:ext cx="1504087" cy="15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87624" y="3068960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Verwerken tot een interval</a:t>
            </a:r>
            <a:endParaRPr lang="nl-N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87624" y="2564904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97 g/L</a:t>
            </a:r>
            <a:endParaRPr lang="nl-NL" sz="2000" dirty="0"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87624" y="4077072"/>
            <a:ext cx="66247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Opdracht</a:t>
            </a:r>
          </a:p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Bereken de </a:t>
            </a:r>
            <a:r>
              <a:rPr lang="nl-NL" sz="2000" b="1" i="1" dirty="0" smtClean="0">
                <a:latin typeface="Arial" pitchFamily="34" charset="0"/>
                <a:cs typeface="Arial" pitchFamily="34" charset="0"/>
              </a:rPr>
              <a:t>absolute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nl-NL" sz="2000" b="1" i="1" dirty="0" smtClean="0">
                <a:latin typeface="Arial" pitchFamily="34" charset="0"/>
                <a:cs typeface="Arial" pitchFamily="34" charset="0"/>
              </a:rPr>
              <a:t>relatieve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meetonzekerheid van deze meting en geef het resultaat in de juiste notatie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87624" y="2132856"/>
            <a:ext cx="6624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Meting herhalen (zelfde monster, zelfde analist)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1331640" y="3645024"/>
            <a:ext cx="4176464" cy="360040"/>
            <a:chOff x="1820913" y="4537228"/>
            <a:chExt cx="4176464" cy="360040"/>
          </a:xfrm>
        </p:grpSpPr>
        <p:cxnSp>
          <p:nvCxnSpPr>
            <p:cNvPr id="18" name="Rechte verbindingslijn 17"/>
            <p:cNvCxnSpPr/>
            <p:nvPr/>
          </p:nvCxnSpPr>
          <p:spPr bwMode="auto">
            <a:xfrm>
              <a:off x="1820913" y="4725144"/>
              <a:ext cx="41764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chte verbindingslijn 18"/>
            <p:cNvCxnSpPr/>
            <p:nvPr/>
          </p:nvCxnSpPr>
          <p:spPr bwMode="auto">
            <a:xfrm>
              <a:off x="4932040" y="4537228"/>
              <a:ext cx="0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Rechte verbindingslijn 19"/>
            <p:cNvCxnSpPr/>
            <p:nvPr/>
          </p:nvCxnSpPr>
          <p:spPr bwMode="auto">
            <a:xfrm>
              <a:off x="3059832" y="4537228"/>
              <a:ext cx="0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13311" y="5589240"/>
            <a:ext cx="34306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/>
              <a:t>Suikergehalte = </a:t>
            </a:r>
            <a:r>
              <a:rPr lang="nl-NL" sz="2000" dirty="0" smtClean="0"/>
              <a:t>99 ± 2 g/L</a:t>
            </a:r>
          </a:p>
          <a:p>
            <a:pPr>
              <a:spcBef>
                <a:spcPct val="50000"/>
              </a:spcBef>
            </a:pPr>
            <a:r>
              <a:rPr lang="nl-NL" sz="2000" dirty="0"/>
              <a:t>Suikergehalte </a:t>
            </a:r>
            <a:r>
              <a:rPr lang="nl-NL" sz="2000" dirty="0" smtClean="0"/>
              <a:t>= </a:t>
            </a:r>
            <a:r>
              <a:rPr lang="nl-NL" sz="2000" dirty="0"/>
              <a:t>99 </a:t>
            </a:r>
            <a:r>
              <a:rPr lang="nl-NL" sz="2000" dirty="0" smtClean="0"/>
              <a:t>g/L ± 2,0 %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368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8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Precisie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87624" y="1519044"/>
            <a:ext cx="55446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charset="0"/>
              </a:rPr>
              <a:t>Suikergehalte van cola, nog een meting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87624" y="1847146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101 g/L</a:t>
            </a:r>
            <a:endParaRPr lang="nl-NL" sz="2000" dirty="0"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87624" y="2207186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97 g/L</a:t>
            </a:r>
            <a:endParaRPr lang="nl-NL" sz="2000" dirty="0"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87624" y="3106122"/>
            <a:ext cx="66247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Opdracht</a:t>
            </a:r>
          </a:p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Bereken weer de </a:t>
            </a:r>
            <a:r>
              <a:rPr lang="nl-NL" sz="2000" b="1" i="1" dirty="0" smtClean="0">
                <a:latin typeface="Arial" pitchFamily="34" charset="0"/>
                <a:cs typeface="Arial" pitchFamily="34" charset="0"/>
              </a:rPr>
              <a:t>absolute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nl-NL" sz="2000" b="1" i="1" dirty="0" smtClean="0">
                <a:latin typeface="Arial" pitchFamily="34" charset="0"/>
                <a:cs typeface="Arial" pitchFamily="34" charset="0"/>
              </a:rPr>
              <a:t>relatieve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meetonzekerheid van deze meting en geef het resultaat in de juiste notatie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87624" y="2567226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96 g/L</a:t>
            </a:r>
            <a:endParaRPr lang="nl-NL" sz="2000" dirty="0"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1" name="Picture 14" descr="http://www.newyorkpizza.nl/media%5Cmenu%5Ccola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16" y="1233464"/>
            <a:ext cx="1504087" cy="15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13311" y="4797152"/>
            <a:ext cx="350270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Suikergehalte = 98 ± 3 g/L</a:t>
            </a:r>
          </a:p>
          <a:p>
            <a:pPr>
              <a:spcBef>
                <a:spcPct val="50000"/>
              </a:spcBef>
            </a:pPr>
            <a:r>
              <a:rPr lang="nl-NL" sz="2000" dirty="0"/>
              <a:t>Suikergehalte </a:t>
            </a:r>
            <a:r>
              <a:rPr lang="nl-NL" sz="2000" dirty="0" smtClean="0"/>
              <a:t>= 98 g/L ± 3,1 %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432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3" grpId="0" autoUpdateAnimBg="0"/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9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Precisie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82864" y="1124744"/>
            <a:ext cx="6624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Soms is </a:t>
            </a:r>
            <a:r>
              <a:rPr lang="nl-NL" sz="2000" b="1" smtClean="0">
                <a:latin typeface="Arial" pitchFamily="34" charset="0"/>
                <a:cs typeface="Arial" pitchFamily="34" charset="0"/>
              </a:rPr>
              <a:t>de meetonzekerheid 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van een meetmethode bekend. De meetmethode is dan </a:t>
            </a:r>
            <a:r>
              <a:rPr lang="nl-NL" sz="2000" b="1" kern="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gevalideerd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59632" y="5519554"/>
            <a:ext cx="410445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Gehalte = 86 ± 1,72 g/L </a:t>
            </a:r>
            <a:r>
              <a:rPr lang="nl-NL" sz="2000" dirty="0"/>
              <a:t>= 86 ± </a:t>
            </a:r>
            <a:r>
              <a:rPr lang="nl-NL" sz="2000" dirty="0" smtClean="0"/>
              <a:t>2 g/L </a:t>
            </a:r>
          </a:p>
          <a:p>
            <a:pPr>
              <a:spcBef>
                <a:spcPct val="50000"/>
              </a:spcBef>
            </a:pPr>
            <a:r>
              <a:rPr lang="nl-NL" sz="2000" dirty="0"/>
              <a:t>Gehalte = </a:t>
            </a:r>
            <a:r>
              <a:rPr lang="nl-NL" sz="2000" dirty="0" smtClean="0"/>
              <a:t>86 g/L ± 2,0 %</a:t>
            </a:r>
            <a:endParaRPr lang="nl-NL" sz="20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82864" y="2852936"/>
            <a:ext cx="6624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>
                <a:latin typeface="Arial" pitchFamily="34" charset="0"/>
                <a:cs typeface="Arial" pitchFamily="34" charset="0"/>
              </a:rPr>
              <a:t>Voorbeeld: 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de meetonzekerheid van de meetmethode van het suikergehalte is 2,0 %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87624" y="3584010"/>
            <a:ext cx="66247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Opdracht</a:t>
            </a:r>
          </a:p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Van een andere frisdrank is het suikergehalte bepaald op 86 g/L.</a:t>
            </a:r>
          </a:p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Bereken de </a:t>
            </a:r>
            <a:r>
              <a:rPr lang="nl-NL" sz="2000" b="1" i="1" dirty="0" smtClean="0">
                <a:latin typeface="Arial" pitchFamily="34" charset="0"/>
                <a:cs typeface="Arial" pitchFamily="34" charset="0"/>
              </a:rPr>
              <a:t>absolute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meetonzekerheid van deze meting en geef het resultaat in de juiste notatie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300463" y="5528226"/>
            <a:ext cx="14317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Afronden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87624" y="2132856"/>
            <a:ext cx="6624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Je kunt dan ook bij 1 meting een meetonzekerheid opgeven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uiExpand="1" build="p" autoUpdateAnimBg="0"/>
      <p:bldP spid="17" grpId="0" autoUpdateAnimBg="0"/>
      <p:bldP spid="18" grpId="0" autoUpdateAnimBg="0"/>
      <p:bldP spid="23" grpId="0"/>
      <p:bldP spid="24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642</Words>
  <Application>Microsoft Office PowerPoint</Application>
  <PresentationFormat>Diavoorstelling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Standaardontwerp</vt:lpstr>
      <vt:lpstr>Equation</vt:lpstr>
      <vt:lpstr>PowerPoint-presentatie</vt:lpstr>
      <vt:lpstr>PowerPoint-presentatie</vt:lpstr>
      <vt:lpstr>Betrouwbaarheid</vt:lpstr>
      <vt:lpstr>Betrouwbaarheid</vt:lpstr>
      <vt:lpstr>Precisie en juistheid</vt:lpstr>
      <vt:lpstr>Precisie</vt:lpstr>
      <vt:lpstr>Precisie</vt:lpstr>
      <vt:lpstr>Precisie</vt:lpstr>
      <vt:lpstr>Precisie</vt:lpstr>
      <vt:lpstr>Precisie</vt:lpstr>
      <vt:lpstr>Juistheid</vt:lpstr>
      <vt:lpstr>Juistheid</vt:lpstr>
      <vt:lpstr>Juistheid</vt:lpstr>
      <vt:lpstr>Les voor de analist: altijd kalm blijven</vt:lpstr>
    </vt:vector>
  </TitlesOfParts>
  <Company>Océ Technologies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Precisie en juistheid</dc:title>
  <dc:creator>Administrator;t.kleintjes@fontys.nl</dc:creator>
  <cp:lastModifiedBy>Teo</cp:lastModifiedBy>
  <cp:revision>103</cp:revision>
  <dcterms:created xsi:type="dcterms:W3CDTF">2005-09-08T15:07:11Z</dcterms:created>
  <dcterms:modified xsi:type="dcterms:W3CDTF">2017-02-05T10:35:40Z</dcterms:modified>
</cp:coreProperties>
</file>