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80" r:id="rId2"/>
    <p:sldId id="285" r:id="rId3"/>
    <p:sldId id="286" r:id="rId4"/>
    <p:sldId id="287" r:id="rId5"/>
    <p:sldId id="289" r:id="rId6"/>
    <p:sldId id="290" r:id="rId7"/>
    <p:sldId id="291" r:id="rId8"/>
    <p:sldId id="288" r:id="rId9"/>
    <p:sldId id="268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81" d="100"/>
          <a:sy n="81" d="100"/>
        </p:scale>
        <p:origin x="-1248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61615B-E3DC-488C-BE56-D8DFB53B09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211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345F8-7DF5-49D1-BF1B-F76C437E39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71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FD046-D080-4D18-996B-26BE7FF889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1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3B6A3-70C1-4594-A85E-DD5B3E5AA9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48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597D8-86E4-4194-83E5-CB876DF5F8C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99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EA7A9-DE9A-4E83-BD5F-E7AAE595FE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9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33E8-FC06-4900-84FF-596A2E4198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40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46333-4BC9-4DD5-8A42-608F79433CB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30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C52C3-3129-42A0-9148-F332ED1B44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7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DCB08-1FA3-4C32-AACC-1251D6A14DD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6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BF204-12B4-4FCC-B95B-3F4DC96E90E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3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E051-523E-49FD-BD21-24BB45DEC15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E9F90B-7E90-4676-A06B-428A39D3B9D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OVnmIbzExOA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62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2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Uitschieters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3985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Zijn alle gegevens wel bruikbaar?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82" y="2418543"/>
            <a:ext cx="2991268" cy="69542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84" y="3952255"/>
            <a:ext cx="3486150" cy="215265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800" y="3023955"/>
            <a:ext cx="3486150" cy="2152650"/>
          </a:xfrm>
          <a:prstGeom prst="rect">
            <a:avLst/>
          </a:prstGeom>
        </p:spPr>
      </p:pic>
      <p:sp>
        <p:nvSpPr>
          <p:cNvPr id="15" name="Ovale toelichting 14"/>
          <p:cNvSpPr/>
          <p:nvPr/>
        </p:nvSpPr>
        <p:spPr bwMode="auto">
          <a:xfrm>
            <a:off x="2824640" y="1842770"/>
            <a:ext cx="1622456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8" name="Ovale toelichting 17"/>
          <p:cNvSpPr/>
          <p:nvPr/>
        </p:nvSpPr>
        <p:spPr bwMode="auto">
          <a:xfrm>
            <a:off x="1239354" y="4014065"/>
            <a:ext cx="1622456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0" name="Ovale toelichting 19"/>
          <p:cNvSpPr/>
          <p:nvPr/>
        </p:nvSpPr>
        <p:spPr bwMode="auto">
          <a:xfrm>
            <a:off x="4535996" y="5176605"/>
            <a:ext cx="1622456" cy="465947"/>
          </a:xfrm>
          <a:prstGeom prst="wedgeEllipseCallout">
            <a:avLst>
              <a:gd name="adj1" fmla="val 98"/>
              <a:gd name="adj2" fmla="val -81367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4798502" y="5920238"/>
            <a:ext cx="3193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In deze gevallen lijkt het wel duidelijk!</a:t>
            </a:r>
          </a:p>
        </p:txBody>
      </p:sp>
    </p:spTree>
    <p:extLst>
      <p:ext uri="{BB962C8B-B14F-4D97-AF65-F5344CB8AC3E}">
        <p14:creationId xmlns:p14="http://schemas.microsoft.com/office/powerpoint/2010/main" val="274321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0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3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Uitschieters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3985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Maar het is niet altijd zo duidelijk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71" y="1474347"/>
            <a:ext cx="3667345" cy="273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e toelichting 17"/>
          <p:cNvSpPr/>
          <p:nvPr/>
        </p:nvSpPr>
        <p:spPr bwMode="auto">
          <a:xfrm>
            <a:off x="2229464" y="1657908"/>
            <a:ext cx="1622456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" t="27420" r="12323" b="14726"/>
          <a:stretch>
            <a:fillRect/>
          </a:stretch>
        </p:blipFill>
        <p:spPr bwMode="auto">
          <a:xfrm>
            <a:off x="2355450" y="4566863"/>
            <a:ext cx="4883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" t="30812" r="12210" b="20238"/>
          <a:stretch>
            <a:fillRect/>
          </a:stretch>
        </p:blipFill>
        <p:spPr bwMode="auto">
          <a:xfrm>
            <a:off x="2857179" y="5679250"/>
            <a:ext cx="4810125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e toelichting 15"/>
          <p:cNvSpPr/>
          <p:nvPr/>
        </p:nvSpPr>
        <p:spPr bwMode="auto">
          <a:xfrm>
            <a:off x="4617005" y="3998168"/>
            <a:ext cx="1622456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7" name="Ovale toelichting 16"/>
          <p:cNvSpPr/>
          <p:nvPr/>
        </p:nvSpPr>
        <p:spPr bwMode="auto">
          <a:xfrm>
            <a:off x="5247075" y="5123293"/>
            <a:ext cx="1856510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2 uitschieters?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1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4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Uitschieters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659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Hoe bepaal je of een verdachte waarde een uitschieter is?</a:t>
            </a:r>
          </a:p>
        </p:txBody>
      </p:sp>
      <p:sp>
        <p:nvSpPr>
          <p:cNvPr id="9" name="Rechthoek 8"/>
          <p:cNvSpPr/>
          <p:nvPr/>
        </p:nvSpPr>
        <p:spPr>
          <a:xfrm>
            <a:off x="771719" y="1718810"/>
            <a:ext cx="30802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Twee methoden</a:t>
            </a:r>
          </a:p>
          <a:p>
            <a:pPr marL="285750" indent="-285750">
              <a:buFontTx/>
              <a:buChar char="-"/>
            </a:pPr>
            <a:r>
              <a:rPr lang="nl-NL" sz="1800" b="1" dirty="0" smtClean="0">
                <a:latin typeface="Arial" charset="0"/>
                <a:ea typeface="+mj-ea"/>
                <a:cs typeface="+mj-cs"/>
              </a:rPr>
              <a:t>Q-test of </a:t>
            </a:r>
            <a:r>
              <a:rPr lang="nl-NL" sz="1800" b="1" dirty="0" err="1" smtClean="0">
                <a:latin typeface="Arial" charset="0"/>
                <a:ea typeface="+mj-ea"/>
                <a:cs typeface="+mj-cs"/>
              </a:rPr>
              <a:t>Dixon’s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 test</a:t>
            </a:r>
          </a:p>
          <a:p>
            <a:pPr marL="285750" indent="-285750">
              <a:buFontTx/>
              <a:buChar char="-"/>
            </a:pPr>
            <a:r>
              <a:rPr lang="nl-NL" sz="1800" b="1" dirty="0" smtClean="0">
                <a:latin typeface="Arial" charset="0"/>
                <a:ea typeface="+mj-ea"/>
                <a:cs typeface="+mj-cs"/>
              </a:rPr>
              <a:t>Boxplot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623132" y="1718810"/>
            <a:ext cx="5314353" cy="923330"/>
            <a:chOff x="3623132" y="1718810"/>
            <a:chExt cx="5314353" cy="923330"/>
          </a:xfrm>
        </p:grpSpPr>
        <p:sp>
          <p:nvSpPr>
            <p:cNvPr id="7" name="Rechthoek 6"/>
            <p:cNvSpPr/>
            <p:nvPr/>
          </p:nvSpPr>
          <p:spPr>
            <a:xfrm>
              <a:off x="4481989" y="1718810"/>
              <a:ext cx="445549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Tx/>
                <a:buChar char="-"/>
              </a:pPr>
              <a:endParaRPr lang="nl-NL" sz="1800" b="1" dirty="0" smtClean="0">
                <a:latin typeface="Arial" charset="0"/>
                <a:ea typeface="+mj-ea"/>
                <a:cs typeface="+mj-cs"/>
              </a:endParaRPr>
            </a:p>
            <a:p>
              <a:r>
                <a:rPr lang="nl-NL" sz="1800" b="1" dirty="0" smtClean="0">
                  <a:latin typeface="Arial" charset="0"/>
                  <a:ea typeface="+mj-ea"/>
                  <a:cs typeface="+mj-cs"/>
                </a:rPr>
                <a:t>een losse </a:t>
              </a:r>
              <a:r>
                <a:rPr lang="nl-NL" sz="1800" b="1" dirty="0">
                  <a:latin typeface="Arial" charset="0"/>
                </a:rPr>
                <a:t>verdachte </a:t>
              </a:r>
              <a:r>
                <a:rPr lang="nl-NL" sz="1800" b="1" dirty="0" smtClean="0">
                  <a:latin typeface="Arial" charset="0"/>
                </a:rPr>
                <a:t>waarde</a:t>
              </a:r>
              <a:endParaRPr lang="nl-NL" sz="1800" b="1" dirty="0" smtClean="0">
                <a:latin typeface="Arial" charset="0"/>
                <a:ea typeface="+mj-ea"/>
                <a:cs typeface="+mj-cs"/>
              </a:endParaRPr>
            </a:p>
            <a:p>
              <a:r>
                <a:rPr lang="nl-NL" sz="1800" b="1" dirty="0" smtClean="0">
                  <a:latin typeface="Arial" charset="0"/>
                  <a:ea typeface="+mj-ea"/>
                  <a:cs typeface="+mj-cs"/>
                </a:rPr>
                <a:t>ook voor meerdere verdachte waarden </a:t>
              </a:r>
            </a:p>
          </p:txBody>
        </p:sp>
        <p:grpSp>
          <p:nvGrpSpPr>
            <p:cNvPr id="3" name="Groep 2"/>
            <p:cNvGrpSpPr/>
            <p:nvPr/>
          </p:nvGrpSpPr>
          <p:grpSpPr>
            <a:xfrm>
              <a:off x="3623132" y="2090465"/>
              <a:ext cx="770259" cy="438435"/>
              <a:chOff x="3623132" y="2090465"/>
              <a:chExt cx="770259" cy="438435"/>
            </a:xfrm>
          </p:grpSpPr>
          <p:sp>
            <p:nvSpPr>
              <p:cNvPr id="2" name="PIJL-RECHTS 1"/>
              <p:cNvSpPr/>
              <p:nvPr/>
            </p:nvSpPr>
            <p:spPr bwMode="auto">
              <a:xfrm>
                <a:off x="3623132" y="2090465"/>
                <a:ext cx="765085" cy="18002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0" name="PIJL-RECHTS 9"/>
              <p:cNvSpPr/>
              <p:nvPr/>
            </p:nvSpPr>
            <p:spPr bwMode="auto">
              <a:xfrm>
                <a:off x="3628306" y="2348880"/>
                <a:ext cx="765085" cy="18002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</p:grp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" t="27420" r="12323" b="14726"/>
          <a:stretch>
            <a:fillRect/>
          </a:stretch>
        </p:blipFill>
        <p:spPr bwMode="auto">
          <a:xfrm>
            <a:off x="811542" y="3805225"/>
            <a:ext cx="4883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" t="30812" r="12210" b="20238"/>
          <a:stretch>
            <a:fillRect/>
          </a:stretch>
        </p:blipFill>
        <p:spPr bwMode="auto">
          <a:xfrm>
            <a:off x="2906815" y="5814265"/>
            <a:ext cx="4810125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e toelichting 14"/>
          <p:cNvSpPr/>
          <p:nvPr/>
        </p:nvSpPr>
        <p:spPr bwMode="auto">
          <a:xfrm>
            <a:off x="4847825" y="5238833"/>
            <a:ext cx="2826823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2 verdachte waarden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6" name="Ovale toelichting 15"/>
          <p:cNvSpPr/>
          <p:nvPr/>
        </p:nvSpPr>
        <p:spPr bwMode="auto">
          <a:xfrm>
            <a:off x="2485054" y="3200555"/>
            <a:ext cx="2826823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1 verdachte waarde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1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5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Q-test of </a:t>
            </a:r>
            <a:r>
              <a:rPr lang="nl-NL" sz="2800" b="1" dirty="0" err="1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Dixon’s</a:t>
            </a:r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 test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659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Voor een enkele verdachte waarde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691680" y="2600899"/>
            <a:ext cx="4597400" cy="460375"/>
            <a:chOff x="2296" y="11915"/>
            <a:chExt cx="7240" cy="724"/>
          </a:xfrm>
        </p:grpSpPr>
        <p:sp>
          <p:nvSpPr>
            <p:cNvPr id="11" name="Line 59"/>
            <p:cNvSpPr>
              <a:spLocks noChangeShapeType="1"/>
            </p:cNvSpPr>
            <p:nvPr/>
          </p:nvSpPr>
          <p:spPr bwMode="auto">
            <a:xfrm>
              <a:off x="2296" y="12096"/>
              <a:ext cx="7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Line 58"/>
            <p:cNvSpPr>
              <a:spLocks noChangeShapeType="1"/>
            </p:cNvSpPr>
            <p:nvPr/>
          </p:nvSpPr>
          <p:spPr bwMode="auto">
            <a:xfrm>
              <a:off x="467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4313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Line 56"/>
            <p:cNvSpPr>
              <a:spLocks noChangeShapeType="1"/>
            </p:cNvSpPr>
            <p:nvPr/>
          </p:nvSpPr>
          <p:spPr bwMode="auto">
            <a:xfrm>
              <a:off x="3951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Line 55"/>
            <p:cNvSpPr>
              <a:spLocks noChangeShapeType="1"/>
            </p:cNvSpPr>
            <p:nvPr/>
          </p:nvSpPr>
          <p:spPr bwMode="auto">
            <a:xfrm>
              <a:off x="3589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3589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Line 53"/>
            <p:cNvSpPr>
              <a:spLocks noChangeShapeType="1"/>
            </p:cNvSpPr>
            <p:nvPr/>
          </p:nvSpPr>
          <p:spPr bwMode="auto">
            <a:xfrm>
              <a:off x="3227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Line 52"/>
            <p:cNvSpPr>
              <a:spLocks noChangeShapeType="1"/>
            </p:cNvSpPr>
            <p:nvPr/>
          </p:nvSpPr>
          <p:spPr bwMode="auto">
            <a:xfrm>
              <a:off x="286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Line 51"/>
            <p:cNvSpPr>
              <a:spLocks noChangeShapeType="1"/>
            </p:cNvSpPr>
            <p:nvPr/>
          </p:nvSpPr>
          <p:spPr bwMode="auto">
            <a:xfrm>
              <a:off x="2503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Line 50"/>
            <p:cNvSpPr>
              <a:spLocks noChangeShapeType="1"/>
            </p:cNvSpPr>
            <p:nvPr/>
          </p:nvSpPr>
          <p:spPr bwMode="auto">
            <a:xfrm>
              <a:off x="6847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Line 49"/>
            <p:cNvSpPr>
              <a:spLocks noChangeShapeType="1"/>
            </p:cNvSpPr>
            <p:nvPr/>
          </p:nvSpPr>
          <p:spPr bwMode="auto">
            <a:xfrm>
              <a:off x="648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>
              <a:off x="6123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Line 47"/>
            <p:cNvSpPr>
              <a:spLocks noChangeShapeType="1"/>
            </p:cNvSpPr>
            <p:nvPr/>
          </p:nvSpPr>
          <p:spPr bwMode="auto">
            <a:xfrm>
              <a:off x="5761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Line 46"/>
            <p:cNvSpPr>
              <a:spLocks noChangeShapeType="1"/>
            </p:cNvSpPr>
            <p:nvPr/>
          </p:nvSpPr>
          <p:spPr bwMode="auto">
            <a:xfrm>
              <a:off x="5761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5399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Line 44"/>
            <p:cNvSpPr>
              <a:spLocks noChangeShapeType="1"/>
            </p:cNvSpPr>
            <p:nvPr/>
          </p:nvSpPr>
          <p:spPr bwMode="auto">
            <a:xfrm>
              <a:off x="5037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467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Line 42"/>
            <p:cNvSpPr>
              <a:spLocks noChangeShapeType="1"/>
            </p:cNvSpPr>
            <p:nvPr/>
          </p:nvSpPr>
          <p:spPr bwMode="auto">
            <a:xfrm>
              <a:off x="9381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Line 41"/>
            <p:cNvSpPr>
              <a:spLocks noChangeShapeType="1"/>
            </p:cNvSpPr>
            <p:nvPr/>
          </p:nvSpPr>
          <p:spPr bwMode="auto">
            <a:xfrm>
              <a:off x="9019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8657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829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>
              <a:off x="829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7933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>
              <a:off x="7571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Line 35"/>
            <p:cNvSpPr>
              <a:spLocks noChangeShapeType="1"/>
            </p:cNvSpPr>
            <p:nvPr/>
          </p:nvSpPr>
          <p:spPr bwMode="auto">
            <a:xfrm>
              <a:off x="7209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Text Box 34"/>
            <p:cNvSpPr txBox="1">
              <a:spLocks noChangeArrowheads="1"/>
            </p:cNvSpPr>
            <p:nvPr/>
          </p:nvSpPr>
          <p:spPr bwMode="auto">
            <a:xfrm>
              <a:off x="2296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3020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3744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4468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30"/>
            <p:cNvSpPr txBox="1">
              <a:spLocks noChangeArrowheads="1"/>
            </p:cNvSpPr>
            <p:nvPr/>
          </p:nvSpPr>
          <p:spPr bwMode="auto">
            <a:xfrm>
              <a:off x="5192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 Box 29"/>
            <p:cNvSpPr txBox="1">
              <a:spLocks noChangeArrowheads="1"/>
            </p:cNvSpPr>
            <p:nvPr/>
          </p:nvSpPr>
          <p:spPr bwMode="auto">
            <a:xfrm>
              <a:off x="5916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28"/>
            <p:cNvSpPr txBox="1">
              <a:spLocks noChangeArrowheads="1"/>
            </p:cNvSpPr>
            <p:nvPr/>
          </p:nvSpPr>
          <p:spPr bwMode="auto">
            <a:xfrm>
              <a:off x="6640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27"/>
            <p:cNvSpPr txBox="1">
              <a:spLocks noChangeArrowheads="1"/>
            </p:cNvSpPr>
            <p:nvPr/>
          </p:nvSpPr>
          <p:spPr bwMode="auto">
            <a:xfrm>
              <a:off x="7364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26"/>
            <p:cNvSpPr txBox="1">
              <a:spLocks noChangeArrowheads="1"/>
            </p:cNvSpPr>
            <p:nvPr/>
          </p:nvSpPr>
          <p:spPr bwMode="auto">
            <a:xfrm>
              <a:off x="8088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8812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7" name="Groep 196"/>
          <p:cNvGrpSpPr/>
          <p:nvPr/>
        </p:nvGrpSpPr>
        <p:grpSpPr>
          <a:xfrm>
            <a:off x="2093952" y="1546657"/>
            <a:ext cx="2573780" cy="344487"/>
            <a:chOff x="2093952" y="1546657"/>
            <a:chExt cx="2573780" cy="344487"/>
          </a:xfrm>
        </p:grpSpPr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2093952" y="1814911"/>
              <a:ext cx="25737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Text Box 20"/>
            <p:cNvSpPr txBox="1">
              <a:spLocks noChangeArrowheads="1"/>
            </p:cNvSpPr>
            <p:nvPr/>
          </p:nvSpPr>
          <p:spPr bwMode="auto">
            <a:xfrm>
              <a:off x="2611160" y="1546657"/>
              <a:ext cx="1724025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spreidingsbreedte </a:t>
              </a:r>
              <a:r>
                <a:rPr kumimoji="0" lang="nl-NL" altLang="nl-NL" sz="11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w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Line 19"/>
          <p:cNvSpPr>
            <a:spLocks noChangeShapeType="1"/>
          </p:cNvSpPr>
          <p:nvPr/>
        </p:nvSpPr>
        <p:spPr bwMode="auto">
          <a:xfrm>
            <a:off x="2151420" y="2498592"/>
            <a:ext cx="0" cy="344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130" name="Groep 129"/>
          <p:cNvGrpSpPr/>
          <p:nvPr/>
        </p:nvGrpSpPr>
        <p:grpSpPr>
          <a:xfrm>
            <a:off x="1894562" y="1891144"/>
            <a:ext cx="688975" cy="838444"/>
            <a:chOff x="1894562" y="1538790"/>
            <a:chExt cx="688975" cy="838444"/>
          </a:xfrm>
        </p:grpSpPr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1894562" y="1538790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MIN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Line 13"/>
            <p:cNvSpPr>
              <a:spLocks noChangeShapeType="1"/>
            </p:cNvSpPr>
            <p:nvPr/>
          </p:nvSpPr>
          <p:spPr bwMode="auto">
            <a:xfrm flipV="1">
              <a:off x="2151420" y="1758609"/>
              <a:ext cx="0" cy="618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4072419" y="2934539"/>
            <a:ext cx="1190626" cy="48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verdachte </a:t>
            </a:r>
            <a:endParaRPr kumimoji="0" lang="nl-NL" alt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waarde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2955965" y="2899330"/>
            <a:ext cx="11493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naastliggende </a:t>
            </a:r>
            <a:endParaRPr kumimoji="0" lang="nl-NL" alt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waarde</a:t>
            </a:r>
            <a:endParaRPr kumimoji="0" lang="nl-NL" alt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Line 2"/>
          <p:cNvSpPr>
            <a:spLocks noChangeShapeType="1"/>
          </p:cNvSpPr>
          <p:nvPr/>
        </p:nvSpPr>
        <p:spPr bwMode="auto">
          <a:xfrm>
            <a:off x="2649261" y="2486202"/>
            <a:ext cx="0" cy="3444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4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Line 2"/>
          <p:cNvSpPr>
            <a:spLocks noChangeShapeType="1"/>
          </p:cNvSpPr>
          <p:nvPr/>
        </p:nvSpPr>
        <p:spPr bwMode="auto">
          <a:xfrm>
            <a:off x="2972475" y="2498592"/>
            <a:ext cx="0" cy="3444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8" name="Line 2"/>
          <p:cNvSpPr>
            <a:spLocks noChangeShapeType="1"/>
          </p:cNvSpPr>
          <p:nvPr/>
        </p:nvSpPr>
        <p:spPr bwMode="auto">
          <a:xfrm>
            <a:off x="3481115" y="2498592"/>
            <a:ext cx="0" cy="3444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9" name="Line 19"/>
          <p:cNvSpPr>
            <a:spLocks noChangeShapeType="1"/>
          </p:cNvSpPr>
          <p:nvPr/>
        </p:nvSpPr>
        <p:spPr bwMode="auto">
          <a:xfrm>
            <a:off x="4622522" y="2486202"/>
            <a:ext cx="0" cy="344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131" name="Groep 130"/>
          <p:cNvGrpSpPr/>
          <p:nvPr/>
        </p:nvGrpSpPr>
        <p:grpSpPr>
          <a:xfrm>
            <a:off x="4384985" y="1938719"/>
            <a:ext cx="688975" cy="856795"/>
            <a:chOff x="4378080" y="1586365"/>
            <a:chExt cx="688975" cy="856795"/>
          </a:xfrm>
        </p:grpSpPr>
        <p:sp>
          <p:nvSpPr>
            <p:cNvPr id="126" name="Line 13"/>
            <p:cNvSpPr>
              <a:spLocks noChangeShapeType="1"/>
            </p:cNvSpPr>
            <p:nvPr/>
          </p:nvSpPr>
          <p:spPr bwMode="auto">
            <a:xfrm flipV="1">
              <a:off x="4617005" y="1824535"/>
              <a:ext cx="0" cy="618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7" name="Text Box 22"/>
            <p:cNvSpPr txBox="1">
              <a:spLocks noChangeArrowheads="1"/>
            </p:cNvSpPr>
            <p:nvPr/>
          </p:nvSpPr>
          <p:spPr bwMode="auto">
            <a:xfrm>
              <a:off x="4378080" y="1586365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MAX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Line 17"/>
          <p:cNvSpPr>
            <a:spLocks noChangeShapeType="1"/>
          </p:cNvSpPr>
          <p:nvPr/>
        </p:nvSpPr>
        <p:spPr bwMode="auto">
          <a:xfrm>
            <a:off x="3432215" y="2283207"/>
            <a:ext cx="119169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196" name="Groep 195"/>
          <p:cNvGrpSpPr/>
          <p:nvPr/>
        </p:nvGrpSpPr>
        <p:grpSpPr>
          <a:xfrm>
            <a:off x="1691680" y="4233521"/>
            <a:ext cx="4597400" cy="1170130"/>
            <a:chOff x="1691680" y="3654025"/>
            <a:chExt cx="4597400" cy="1170130"/>
          </a:xfrm>
        </p:grpSpPr>
        <p:grpSp>
          <p:nvGrpSpPr>
            <p:cNvPr id="132" name="Group 24"/>
            <p:cNvGrpSpPr>
              <a:grpSpLocks/>
            </p:cNvGrpSpPr>
            <p:nvPr/>
          </p:nvGrpSpPr>
          <p:grpSpPr bwMode="auto">
            <a:xfrm>
              <a:off x="1691680" y="4363780"/>
              <a:ext cx="4597400" cy="460375"/>
              <a:chOff x="2296" y="11915"/>
              <a:chExt cx="7240" cy="724"/>
            </a:xfrm>
          </p:grpSpPr>
          <p:sp>
            <p:nvSpPr>
              <p:cNvPr id="133" name="Line 59"/>
              <p:cNvSpPr>
                <a:spLocks noChangeShapeType="1"/>
              </p:cNvSpPr>
              <p:nvPr/>
            </p:nvSpPr>
            <p:spPr bwMode="auto">
              <a:xfrm>
                <a:off x="2296" y="12096"/>
                <a:ext cx="72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4" name="Line 58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5" name="Line 57"/>
              <p:cNvSpPr>
                <a:spLocks noChangeShapeType="1"/>
              </p:cNvSpPr>
              <p:nvPr/>
            </p:nvSpPr>
            <p:spPr bwMode="auto">
              <a:xfrm>
                <a:off x="431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6" name="Line 56"/>
              <p:cNvSpPr>
                <a:spLocks noChangeShapeType="1"/>
              </p:cNvSpPr>
              <p:nvPr/>
            </p:nvSpPr>
            <p:spPr bwMode="auto">
              <a:xfrm>
                <a:off x="395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7" name="Line 55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8" name="Line 54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9" name="Line 53"/>
              <p:cNvSpPr>
                <a:spLocks noChangeShapeType="1"/>
              </p:cNvSpPr>
              <p:nvPr/>
            </p:nvSpPr>
            <p:spPr bwMode="auto">
              <a:xfrm>
                <a:off x="322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0" name="Line 52"/>
              <p:cNvSpPr>
                <a:spLocks noChangeShapeType="1"/>
              </p:cNvSpPr>
              <p:nvPr/>
            </p:nvSpPr>
            <p:spPr bwMode="auto">
              <a:xfrm>
                <a:off x="286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1" name="Line 51"/>
              <p:cNvSpPr>
                <a:spLocks noChangeShapeType="1"/>
              </p:cNvSpPr>
              <p:nvPr/>
            </p:nvSpPr>
            <p:spPr bwMode="auto">
              <a:xfrm>
                <a:off x="250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2" name="Line 50"/>
              <p:cNvSpPr>
                <a:spLocks noChangeShapeType="1"/>
              </p:cNvSpPr>
              <p:nvPr/>
            </p:nvSpPr>
            <p:spPr bwMode="auto">
              <a:xfrm>
                <a:off x="684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3" name="Line 49"/>
              <p:cNvSpPr>
                <a:spLocks noChangeShapeType="1"/>
              </p:cNvSpPr>
              <p:nvPr/>
            </p:nvSpPr>
            <p:spPr bwMode="auto">
              <a:xfrm>
                <a:off x="648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4" name="Line 48"/>
              <p:cNvSpPr>
                <a:spLocks noChangeShapeType="1"/>
              </p:cNvSpPr>
              <p:nvPr/>
            </p:nvSpPr>
            <p:spPr bwMode="auto">
              <a:xfrm>
                <a:off x="612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5" name="Line 47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6" name="Line 46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7" name="Line 45"/>
              <p:cNvSpPr>
                <a:spLocks noChangeShapeType="1"/>
              </p:cNvSpPr>
              <p:nvPr/>
            </p:nvSpPr>
            <p:spPr bwMode="auto">
              <a:xfrm>
                <a:off x="539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8" name="Line 44"/>
              <p:cNvSpPr>
                <a:spLocks noChangeShapeType="1"/>
              </p:cNvSpPr>
              <p:nvPr/>
            </p:nvSpPr>
            <p:spPr bwMode="auto">
              <a:xfrm>
                <a:off x="503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9" name="Line 43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0" name="Line 42"/>
              <p:cNvSpPr>
                <a:spLocks noChangeShapeType="1"/>
              </p:cNvSpPr>
              <p:nvPr/>
            </p:nvSpPr>
            <p:spPr bwMode="auto">
              <a:xfrm>
                <a:off x="938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1" name="Line 41"/>
              <p:cNvSpPr>
                <a:spLocks noChangeShapeType="1"/>
              </p:cNvSpPr>
              <p:nvPr/>
            </p:nvSpPr>
            <p:spPr bwMode="auto">
              <a:xfrm>
                <a:off x="901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2" name="Line 40"/>
              <p:cNvSpPr>
                <a:spLocks noChangeShapeType="1"/>
              </p:cNvSpPr>
              <p:nvPr/>
            </p:nvSpPr>
            <p:spPr bwMode="auto">
              <a:xfrm>
                <a:off x="865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3" name="Line 39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4" name="Line 38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5" name="Line 37"/>
              <p:cNvSpPr>
                <a:spLocks noChangeShapeType="1"/>
              </p:cNvSpPr>
              <p:nvPr/>
            </p:nvSpPr>
            <p:spPr bwMode="auto">
              <a:xfrm>
                <a:off x="793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6" name="Line 36"/>
              <p:cNvSpPr>
                <a:spLocks noChangeShapeType="1"/>
              </p:cNvSpPr>
              <p:nvPr/>
            </p:nvSpPr>
            <p:spPr bwMode="auto">
              <a:xfrm>
                <a:off x="757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7" name="Line 35"/>
              <p:cNvSpPr>
                <a:spLocks noChangeShapeType="1"/>
              </p:cNvSpPr>
              <p:nvPr/>
            </p:nvSpPr>
            <p:spPr bwMode="auto">
              <a:xfrm>
                <a:off x="720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8" name="Text Box 34"/>
              <p:cNvSpPr txBox="1">
                <a:spLocks noChangeArrowheads="1"/>
              </p:cNvSpPr>
              <p:nvPr/>
            </p:nvSpPr>
            <p:spPr bwMode="auto">
              <a:xfrm>
                <a:off x="229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Text Box 33"/>
              <p:cNvSpPr txBox="1">
                <a:spLocks noChangeArrowheads="1"/>
              </p:cNvSpPr>
              <p:nvPr/>
            </p:nvSpPr>
            <p:spPr bwMode="auto">
              <a:xfrm>
                <a:off x="302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Text Box 32"/>
              <p:cNvSpPr txBox="1">
                <a:spLocks noChangeArrowheads="1"/>
              </p:cNvSpPr>
              <p:nvPr/>
            </p:nvSpPr>
            <p:spPr bwMode="auto">
              <a:xfrm>
                <a:off x="374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Text Box 31"/>
              <p:cNvSpPr txBox="1">
                <a:spLocks noChangeArrowheads="1"/>
              </p:cNvSpPr>
              <p:nvPr/>
            </p:nvSpPr>
            <p:spPr bwMode="auto">
              <a:xfrm>
                <a:off x="446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Text Box 30"/>
              <p:cNvSpPr txBox="1">
                <a:spLocks noChangeArrowheads="1"/>
              </p:cNvSpPr>
              <p:nvPr/>
            </p:nvSpPr>
            <p:spPr bwMode="auto">
              <a:xfrm>
                <a:off x="519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Text Box 29"/>
              <p:cNvSpPr txBox="1">
                <a:spLocks noChangeArrowheads="1"/>
              </p:cNvSpPr>
              <p:nvPr/>
            </p:nvSpPr>
            <p:spPr bwMode="auto">
              <a:xfrm>
                <a:off x="591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Text Box 28"/>
              <p:cNvSpPr txBox="1">
                <a:spLocks noChangeArrowheads="1"/>
              </p:cNvSpPr>
              <p:nvPr/>
            </p:nvSpPr>
            <p:spPr bwMode="auto">
              <a:xfrm>
                <a:off x="664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Text Box 27"/>
              <p:cNvSpPr txBox="1">
                <a:spLocks noChangeArrowheads="1"/>
              </p:cNvSpPr>
              <p:nvPr/>
            </p:nvSpPr>
            <p:spPr bwMode="auto">
              <a:xfrm>
                <a:off x="736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Text Box 26"/>
              <p:cNvSpPr txBox="1">
                <a:spLocks noChangeArrowheads="1"/>
              </p:cNvSpPr>
              <p:nvPr/>
            </p:nvSpPr>
            <p:spPr bwMode="auto">
              <a:xfrm>
                <a:off x="808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Text Box 25"/>
              <p:cNvSpPr txBox="1">
                <a:spLocks noChangeArrowheads="1"/>
              </p:cNvSpPr>
              <p:nvPr/>
            </p:nvSpPr>
            <p:spPr bwMode="auto">
              <a:xfrm>
                <a:off x="881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4" name="Groep 183"/>
            <p:cNvGrpSpPr/>
            <p:nvPr/>
          </p:nvGrpSpPr>
          <p:grpSpPr>
            <a:xfrm>
              <a:off x="1894562" y="3654025"/>
              <a:ext cx="3179398" cy="951936"/>
              <a:chOff x="1894562" y="2933383"/>
              <a:chExt cx="3179398" cy="951936"/>
            </a:xfrm>
          </p:grpSpPr>
          <p:sp>
            <p:nvSpPr>
              <p:cNvPr id="168" name="Line 19"/>
              <p:cNvSpPr>
                <a:spLocks noChangeShapeType="1"/>
              </p:cNvSpPr>
              <p:nvPr/>
            </p:nvSpPr>
            <p:spPr bwMode="auto">
              <a:xfrm>
                <a:off x="2151420" y="3540831"/>
                <a:ext cx="0" cy="3444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169" name="Groep 168"/>
              <p:cNvGrpSpPr/>
              <p:nvPr/>
            </p:nvGrpSpPr>
            <p:grpSpPr>
              <a:xfrm>
                <a:off x="1894562" y="2933383"/>
                <a:ext cx="688975" cy="838444"/>
                <a:chOff x="1894562" y="1538790"/>
                <a:chExt cx="688975" cy="838444"/>
              </a:xfrm>
            </p:grpSpPr>
            <p:sp>
              <p:nvSpPr>
                <p:cNvPr id="17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894562" y="1538790"/>
                  <a:ext cx="688975" cy="344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altLang="nl-NL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Times New Roman" pitchFamily="18" charset="0"/>
                    </a:rPr>
                    <a:t>MIN</a:t>
                  </a:r>
                  <a:endParaRPr kumimoji="0" lang="nl-NL" altLang="nl-N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151420" y="1758609"/>
                  <a:ext cx="0" cy="61862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172" name="Line 2"/>
              <p:cNvSpPr>
                <a:spLocks noChangeShapeType="1"/>
              </p:cNvSpPr>
              <p:nvPr/>
            </p:nvSpPr>
            <p:spPr bwMode="auto">
              <a:xfrm>
                <a:off x="2649261" y="3528441"/>
                <a:ext cx="0" cy="3444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3" name="Line 2"/>
              <p:cNvSpPr>
                <a:spLocks noChangeShapeType="1"/>
              </p:cNvSpPr>
              <p:nvPr/>
            </p:nvSpPr>
            <p:spPr bwMode="auto">
              <a:xfrm>
                <a:off x="2972475" y="3540831"/>
                <a:ext cx="0" cy="3444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4" name="Line 2"/>
              <p:cNvSpPr>
                <a:spLocks noChangeShapeType="1"/>
              </p:cNvSpPr>
              <p:nvPr/>
            </p:nvSpPr>
            <p:spPr bwMode="auto">
              <a:xfrm>
                <a:off x="3481115" y="3540831"/>
                <a:ext cx="0" cy="3444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5" name="Line 19"/>
              <p:cNvSpPr>
                <a:spLocks noChangeShapeType="1"/>
              </p:cNvSpPr>
              <p:nvPr/>
            </p:nvSpPr>
            <p:spPr bwMode="auto">
              <a:xfrm>
                <a:off x="4622522" y="3528441"/>
                <a:ext cx="0" cy="3444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176" name="Groep 175"/>
              <p:cNvGrpSpPr/>
              <p:nvPr/>
            </p:nvGrpSpPr>
            <p:grpSpPr>
              <a:xfrm>
                <a:off x="4384985" y="2980958"/>
                <a:ext cx="688975" cy="856795"/>
                <a:chOff x="4378080" y="1586365"/>
                <a:chExt cx="688975" cy="856795"/>
              </a:xfrm>
            </p:grpSpPr>
            <p:sp>
              <p:nvSpPr>
                <p:cNvPr id="17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4617005" y="1824535"/>
                  <a:ext cx="0" cy="61862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17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378080" y="1586365"/>
                  <a:ext cx="688975" cy="344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altLang="nl-NL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Times New Roman" pitchFamily="18" charset="0"/>
                    </a:rPr>
                    <a:t>MAX</a:t>
                  </a:r>
                  <a:endParaRPr kumimoji="0" lang="nl-NL" altLang="nl-N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91" name="Groep 190"/>
          <p:cNvGrpSpPr/>
          <p:nvPr/>
        </p:nvGrpSpPr>
        <p:grpSpPr>
          <a:xfrm>
            <a:off x="2823907" y="4842553"/>
            <a:ext cx="569255" cy="354721"/>
            <a:chOff x="2742605" y="4318867"/>
            <a:chExt cx="569255" cy="354721"/>
          </a:xfrm>
        </p:grpSpPr>
        <p:sp>
          <p:nvSpPr>
            <p:cNvPr id="185" name="Line 2"/>
            <p:cNvSpPr>
              <a:spLocks noChangeShapeType="1"/>
            </p:cNvSpPr>
            <p:nvPr/>
          </p:nvSpPr>
          <p:spPr bwMode="auto">
            <a:xfrm>
              <a:off x="2742605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6" name="Line 2"/>
            <p:cNvSpPr>
              <a:spLocks noChangeShapeType="1"/>
            </p:cNvSpPr>
            <p:nvPr/>
          </p:nvSpPr>
          <p:spPr bwMode="auto">
            <a:xfrm>
              <a:off x="2955965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7" name="Line 2"/>
            <p:cNvSpPr>
              <a:spLocks noChangeShapeType="1"/>
            </p:cNvSpPr>
            <p:nvPr/>
          </p:nvSpPr>
          <p:spPr bwMode="auto">
            <a:xfrm>
              <a:off x="3070900" y="432687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8" name="Line 2"/>
            <p:cNvSpPr>
              <a:spLocks noChangeShapeType="1"/>
            </p:cNvSpPr>
            <p:nvPr/>
          </p:nvSpPr>
          <p:spPr bwMode="auto">
            <a:xfrm>
              <a:off x="2793127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9" name="Line 2"/>
            <p:cNvSpPr>
              <a:spLocks noChangeShapeType="1"/>
            </p:cNvSpPr>
            <p:nvPr/>
          </p:nvSpPr>
          <p:spPr bwMode="auto">
            <a:xfrm>
              <a:off x="3202345" y="432687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0" name="Line 2"/>
            <p:cNvSpPr>
              <a:spLocks noChangeShapeType="1"/>
            </p:cNvSpPr>
            <p:nvPr/>
          </p:nvSpPr>
          <p:spPr bwMode="auto">
            <a:xfrm>
              <a:off x="3311860" y="4329100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92" name="Ovale toelichting 191"/>
          <p:cNvSpPr/>
          <p:nvPr/>
        </p:nvSpPr>
        <p:spPr bwMode="auto">
          <a:xfrm>
            <a:off x="2945210" y="3535325"/>
            <a:ext cx="3440073" cy="465947"/>
          </a:xfrm>
          <a:prstGeom prst="wedgeEllipseCallout">
            <a:avLst>
              <a:gd name="adj1" fmla="val -1512"/>
              <a:gd name="adj2" fmla="val -84093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waarschijnlijk geen uitschieter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94" name="Text Box 7"/>
          <p:cNvSpPr txBox="1">
            <a:spLocks noChangeArrowheads="1"/>
          </p:cNvSpPr>
          <p:nvPr/>
        </p:nvSpPr>
        <p:spPr bwMode="auto">
          <a:xfrm>
            <a:off x="1613296" y="2934539"/>
            <a:ext cx="1190626" cy="48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verdachte </a:t>
            </a:r>
            <a:endParaRPr kumimoji="0" lang="nl-NL" alt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waarde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echthoek 197"/>
          <p:cNvSpPr/>
          <p:nvPr/>
        </p:nvSpPr>
        <p:spPr>
          <a:xfrm>
            <a:off x="5369600" y="1260202"/>
            <a:ext cx="3506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waar hangt het van af of een verdachte waarde een uitschieter is</a:t>
            </a:r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199" name="Ovale toelichting 198"/>
          <p:cNvSpPr/>
          <p:nvPr/>
        </p:nvSpPr>
        <p:spPr bwMode="auto">
          <a:xfrm>
            <a:off x="2959905" y="5409220"/>
            <a:ext cx="3440073" cy="465947"/>
          </a:xfrm>
          <a:prstGeom prst="wedgeEllipseCallout">
            <a:avLst>
              <a:gd name="adj1" fmla="val -1512"/>
              <a:gd name="adj2" fmla="val -84093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waarschijnlijk wel uitschieter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00" name="Rechthoek 199"/>
          <p:cNvSpPr/>
          <p:nvPr/>
        </p:nvSpPr>
        <p:spPr>
          <a:xfrm>
            <a:off x="5067055" y="1718810"/>
            <a:ext cx="35063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afstand tot de naastliggende waarde</a:t>
            </a:r>
          </a:p>
        </p:txBody>
      </p:sp>
      <p:sp>
        <p:nvSpPr>
          <p:cNvPr id="201" name="Rechthoek 200"/>
          <p:cNvSpPr/>
          <p:nvPr/>
        </p:nvSpPr>
        <p:spPr>
          <a:xfrm>
            <a:off x="5061390" y="1975430"/>
            <a:ext cx="35063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 verhouding tot de spreidingsbreedte</a:t>
            </a:r>
          </a:p>
        </p:txBody>
      </p:sp>
      <p:sp>
        <p:nvSpPr>
          <p:cNvPr id="202" name="Rechthoek 201"/>
          <p:cNvSpPr/>
          <p:nvPr/>
        </p:nvSpPr>
        <p:spPr>
          <a:xfrm>
            <a:off x="5071076" y="2213865"/>
            <a:ext cx="35063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het aantal meetwaarden</a:t>
            </a:r>
            <a:endParaRPr lang="nl-N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05" name="Groep 204"/>
          <p:cNvGrpSpPr/>
          <p:nvPr/>
        </p:nvGrpSpPr>
        <p:grpSpPr>
          <a:xfrm>
            <a:off x="3327413" y="1925107"/>
            <a:ext cx="1604627" cy="358099"/>
            <a:chOff x="3327413" y="1925107"/>
            <a:chExt cx="1604627" cy="358099"/>
          </a:xfrm>
        </p:grpSpPr>
        <p:sp>
          <p:nvSpPr>
            <p:cNvPr id="203" name="Text Box 6"/>
            <p:cNvSpPr txBox="1">
              <a:spLocks noChangeArrowheads="1"/>
            </p:cNvSpPr>
            <p:nvPr/>
          </p:nvSpPr>
          <p:spPr bwMode="auto">
            <a:xfrm>
              <a:off x="3327413" y="1938719"/>
              <a:ext cx="344487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A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Text Box 5"/>
            <p:cNvSpPr txBox="1">
              <a:spLocks noChangeArrowheads="1"/>
            </p:cNvSpPr>
            <p:nvPr/>
          </p:nvSpPr>
          <p:spPr bwMode="auto">
            <a:xfrm>
              <a:off x="4471665" y="1925107"/>
              <a:ext cx="460375" cy="310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B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9" name="Groep 208"/>
          <p:cNvGrpSpPr/>
          <p:nvPr/>
        </p:nvGrpSpPr>
        <p:grpSpPr>
          <a:xfrm>
            <a:off x="7059106" y="2823506"/>
            <a:ext cx="1023286" cy="726322"/>
            <a:chOff x="7389257" y="2581695"/>
            <a:chExt cx="726826" cy="726322"/>
          </a:xfrm>
        </p:grpSpPr>
        <p:sp>
          <p:nvSpPr>
            <p:cNvPr id="206" name="Rechthoek 205"/>
            <p:cNvSpPr/>
            <p:nvPr/>
          </p:nvSpPr>
          <p:spPr>
            <a:xfrm>
              <a:off x="7389257" y="2938685"/>
              <a:ext cx="64865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w</a:t>
              </a:r>
            </a:p>
          </p:txBody>
        </p:sp>
        <p:sp>
          <p:nvSpPr>
            <p:cNvPr id="207" name="Line 2"/>
            <p:cNvSpPr>
              <a:spLocks noChangeShapeType="1"/>
            </p:cNvSpPr>
            <p:nvPr/>
          </p:nvSpPr>
          <p:spPr bwMode="auto">
            <a:xfrm flipH="1">
              <a:off x="7542330" y="2934539"/>
              <a:ext cx="3357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208" name="Rechthoek 207"/>
            <p:cNvSpPr/>
            <p:nvPr/>
          </p:nvSpPr>
          <p:spPr>
            <a:xfrm>
              <a:off x="7467430" y="2581695"/>
              <a:ext cx="64865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 – B </a:t>
              </a:r>
            </a:p>
          </p:txBody>
        </p:sp>
      </p:grpSp>
      <p:grpSp>
        <p:nvGrpSpPr>
          <p:cNvPr id="215" name="Groep 214"/>
          <p:cNvGrpSpPr/>
          <p:nvPr/>
        </p:nvGrpSpPr>
        <p:grpSpPr>
          <a:xfrm>
            <a:off x="6771116" y="4059070"/>
            <a:ext cx="1626304" cy="726322"/>
            <a:chOff x="6771116" y="4059070"/>
            <a:chExt cx="1626304" cy="726322"/>
          </a:xfrm>
        </p:grpSpPr>
        <p:sp>
          <p:nvSpPr>
            <p:cNvPr id="210" name="Rechthoek 209"/>
            <p:cNvSpPr/>
            <p:nvPr/>
          </p:nvSpPr>
          <p:spPr>
            <a:xfrm>
              <a:off x="6771116" y="4225474"/>
              <a:ext cx="89893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2000" b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Q</a:t>
              </a:r>
              <a:r>
                <a:rPr lang="nl-NL" sz="2000" b="1" baseline="-250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test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=</a:t>
              </a:r>
              <a:endParaRPr lang="nl-NL" sz="20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211" name="Groep 210"/>
            <p:cNvGrpSpPr/>
            <p:nvPr/>
          </p:nvGrpSpPr>
          <p:grpSpPr>
            <a:xfrm>
              <a:off x="7407310" y="4059070"/>
              <a:ext cx="990110" cy="726322"/>
              <a:chOff x="7389257" y="2581695"/>
              <a:chExt cx="703262" cy="726322"/>
            </a:xfrm>
          </p:grpSpPr>
          <p:sp>
            <p:nvSpPr>
              <p:cNvPr id="212" name="Rechthoek 211"/>
              <p:cNvSpPr/>
              <p:nvPr/>
            </p:nvSpPr>
            <p:spPr>
              <a:xfrm>
                <a:off x="7389257" y="2938685"/>
                <a:ext cx="64865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w</a:t>
                </a:r>
              </a:p>
            </p:txBody>
          </p:sp>
          <p:sp>
            <p:nvSpPr>
              <p:cNvPr id="213" name="Line 2"/>
              <p:cNvSpPr>
                <a:spLocks noChangeShapeType="1"/>
              </p:cNvSpPr>
              <p:nvPr/>
            </p:nvSpPr>
            <p:spPr bwMode="auto">
              <a:xfrm flipH="1">
                <a:off x="7542330" y="2934539"/>
                <a:ext cx="33571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14" name="Rechthoek 213"/>
              <p:cNvSpPr/>
              <p:nvPr/>
            </p:nvSpPr>
            <p:spPr>
              <a:xfrm>
                <a:off x="7443866" y="2581695"/>
                <a:ext cx="64865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 – B </a:t>
                </a:r>
              </a:p>
            </p:txBody>
          </p:sp>
        </p:grpSp>
      </p:grpSp>
      <p:sp>
        <p:nvSpPr>
          <p:cNvPr id="179" name="Ovale toelichting 178"/>
          <p:cNvSpPr/>
          <p:nvPr/>
        </p:nvSpPr>
        <p:spPr bwMode="auto">
          <a:xfrm>
            <a:off x="6507215" y="5173067"/>
            <a:ext cx="2364967" cy="1271268"/>
          </a:xfrm>
          <a:prstGeom prst="wedgeEllipseCallout">
            <a:avLst>
              <a:gd name="adj1" fmla="val -21260"/>
              <a:gd name="adj2" fmla="val -88020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>
                <a:latin typeface="Calibri" panose="020F0502020204030204" pitchFamily="34" charset="0"/>
              </a:rPr>
              <a:t>v</a:t>
            </a:r>
            <a:r>
              <a:rPr lang="nl-NL" sz="1400" b="1" dirty="0" smtClean="0">
                <a:latin typeface="Calibri" panose="020F0502020204030204" pitchFamily="34" charset="0"/>
              </a:rPr>
              <a:t>ergelijken met afgesproken waarde die afhangt van het aantal </a:t>
            </a:r>
            <a:r>
              <a:rPr lang="nl-NL" sz="1400" b="1" i="1" dirty="0" smtClean="0">
                <a:latin typeface="Calibri" panose="020F0502020204030204" pitchFamily="34" charset="0"/>
              </a:rPr>
              <a:t>n</a:t>
            </a:r>
            <a:endParaRPr kumimoji="0" lang="nl-NL" sz="1400" b="1" i="1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50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7" grpId="0"/>
      <p:bldP spid="70" grpId="0"/>
      <p:bldP spid="72" grpId="0" animBg="1"/>
      <p:bldP spid="77" grpId="0" animBg="1"/>
      <p:bldP spid="78" grpId="0" animBg="1"/>
      <p:bldP spid="79" grpId="0" animBg="1"/>
      <p:bldP spid="57" grpId="0" animBg="1"/>
      <p:bldP spid="192" grpId="0" animBg="1"/>
      <p:bldP spid="194" grpId="0"/>
      <p:bldP spid="198" grpId="0"/>
      <p:bldP spid="199" grpId="0" animBg="1"/>
      <p:bldP spid="200" grpId="0"/>
      <p:bldP spid="201" grpId="0"/>
      <p:bldP spid="202" grpId="0"/>
      <p:bldP spid="1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6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Q-test of </a:t>
            </a:r>
            <a:r>
              <a:rPr lang="nl-NL" sz="2800" b="1" dirty="0" err="1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Dixon’s</a:t>
            </a:r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 test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659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Voorbeeld 1</a:t>
            </a:r>
          </a:p>
        </p:txBody>
      </p:sp>
      <p:sp>
        <p:nvSpPr>
          <p:cNvPr id="74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1691680" y="1329318"/>
            <a:ext cx="4597400" cy="1544070"/>
            <a:chOff x="1691680" y="1329318"/>
            <a:chExt cx="4597400" cy="1544070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691680" y="2248545"/>
              <a:ext cx="4597400" cy="460375"/>
              <a:chOff x="2296" y="11915"/>
              <a:chExt cx="7240" cy="724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auto">
              <a:xfrm>
                <a:off x="2296" y="12096"/>
                <a:ext cx="72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Line 58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Line 57"/>
              <p:cNvSpPr>
                <a:spLocks noChangeShapeType="1"/>
              </p:cNvSpPr>
              <p:nvPr/>
            </p:nvSpPr>
            <p:spPr bwMode="auto">
              <a:xfrm>
                <a:off x="431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Line 56"/>
              <p:cNvSpPr>
                <a:spLocks noChangeShapeType="1"/>
              </p:cNvSpPr>
              <p:nvPr/>
            </p:nvSpPr>
            <p:spPr bwMode="auto">
              <a:xfrm>
                <a:off x="395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" name="Line 54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" name="Line 53"/>
              <p:cNvSpPr>
                <a:spLocks noChangeShapeType="1"/>
              </p:cNvSpPr>
              <p:nvPr/>
            </p:nvSpPr>
            <p:spPr bwMode="auto">
              <a:xfrm>
                <a:off x="322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" name="Line 52"/>
              <p:cNvSpPr>
                <a:spLocks noChangeShapeType="1"/>
              </p:cNvSpPr>
              <p:nvPr/>
            </p:nvSpPr>
            <p:spPr bwMode="auto">
              <a:xfrm>
                <a:off x="286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Line 51"/>
              <p:cNvSpPr>
                <a:spLocks noChangeShapeType="1"/>
              </p:cNvSpPr>
              <p:nvPr/>
            </p:nvSpPr>
            <p:spPr bwMode="auto">
              <a:xfrm>
                <a:off x="250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Line 50"/>
              <p:cNvSpPr>
                <a:spLocks noChangeShapeType="1"/>
              </p:cNvSpPr>
              <p:nvPr/>
            </p:nvSpPr>
            <p:spPr bwMode="auto">
              <a:xfrm>
                <a:off x="684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Line 49"/>
              <p:cNvSpPr>
                <a:spLocks noChangeShapeType="1"/>
              </p:cNvSpPr>
              <p:nvPr/>
            </p:nvSpPr>
            <p:spPr bwMode="auto">
              <a:xfrm>
                <a:off x="648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Line 48"/>
              <p:cNvSpPr>
                <a:spLocks noChangeShapeType="1"/>
              </p:cNvSpPr>
              <p:nvPr/>
            </p:nvSpPr>
            <p:spPr bwMode="auto">
              <a:xfrm>
                <a:off x="612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Line 47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Line 46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" name="Line 45"/>
              <p:cNvSpPr>
                <a:spLocks noChangeShapeType="1"/>
              </p:cNvSpPr>
              <p:nvPr/>
            </p:nvSpPr>
            <p:spPr bwMode="auto">
              <a:xfrm>
                <a:off x="539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503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2" name="Line 43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3" name="Line 42"/>
              <p:cNvSpPr>
                <a:spLocks noChangeShapeType="1"/>
              </p:cNvSpPr>
              <p:nvPr/>
            </p:nvSpPr>
            <p:spPr bwMode="auto">
              <a:xfrm>
                <a:off x="938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>
                <a:off x="901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5" name="Line 40"/>
              <p:cNvSpPr>
                <a:spLocks noChangeShapeType="1"/>
              </p:cNvSpPr>
              <p:nvPr/>
            </p:nvSpPr>
            <p:spPr bwMode="auto">
              <a:xfrm>
                <a:off x="865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6" name="Line 39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7" name="Line 38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>
                <a:off x="793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757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0" name="Line 35"/>
              <p:cNvSpPr>
                <a:spLocks noChangeShapeType="1"/>
              </p:cNvSpPr>
              <p:nvPr/>
            </p:nvSpPr>
            <p:spPr bwMode="auto">
              <a:xfrm>
                <a:off x="720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1" name="Text Box 34"/>
              <p:cNvSpPr txBox="1">
                <a:spLocks noChangeArrowheads="1"/>
              </p:cNvSpPr>
              <p:nvPr/>
            </p:nvSpPr>
            <p:spPr bwMode="auto">
              <a:xfrm>
                <a:off x="229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 Box 33"/>
              <p:cNvSpPr txBox="1">
                <a:spLocks noChangeArrowheads="1"/>
              </p:cNvSpPr>
              <p:nvPr/>
            </p:nvSpPr>
            <p:spPr bwMode="auto">
              <a:xfrm>
                <a:off x="302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 Box 32"/>
              <p:cNvSpPr txBox="1">
                <a:spLocks noChangeArrowheads="1"/>
              </p:cNvSpPr>
              <p:nvPr/>
            </p:nvSpPr>
            <p:spPr bwMode="auto">
              <a:xfrm>
                <a:off x="374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 Box 31"/>
              <p:cNvSpPr txBox="1">
                <a:spLocks noChangeArrowheads="1"/>
              </p:cNvSpPr>
              <p:nvPr/>
            </p:nvSpPr>
            <p:spPr bwMode="auto">
              <a:xfrm>
                <a:off x="446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Text Box 30"/>
              <p:cNvSpPr txBox="1">
                <a:spLocks noChangeArrowheads="1"/>
              </p:cNvSpPr>
              <p:nvPr/>
            </p:nvSpPr>
            <p:spPr bwMode="auto">
              <a:xfrm>
                <a:off x="519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Text Box 29"/>
              <p:cNvSpPr txBox="1">
                <a:spLocks noChangeArrowheads="1"/>
              </p:cNvSpPr>
              <p:nvPr/>
            </p:nvSpPr>
            <p:spPr bwMode="auto">
              <a:xfrm>
                <a:off x="591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28"/>
              <p:cNvSpPr txBox="1">
                <a:spLocks noChangeArrowheads="1"/>
              </p:cNvSpPr>
              <p:nvPr/>
            </p:nvSpPr>
            <p:spPr bwMode="auto">
              <a:xfrm>
                <a:off x="664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27"/>
              <p:cNvSpPr txBox="1">
                <a:spLocks noChangeArrowheads="1"/>
              </p:cNvSpPr>
              <p:nvPr/>
            </p:nvSpPr>
            <p:spPr bwMode="auto">
              <a:xfrm>
                <a:off x="736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26"/>
              <p:cNvSpPr txBox="1">
                <a:spLocks noChangeArrowheads="1"/>
              </p:cNvSpPr>
              <p:nvPr/>
            </p:nvSpPr>
            <p:spPr bwMode="auto">
              <a:xfrm>
                <a:off x="808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25"/>
              <p:cNvSpPr txBox="1">
                <a:spLocks noChangeArrowheads="1"/>
              </p:cNvSpPr>
              <p:nvPr/>
            </p:nvSpPr>
            <p:spPr bwMode="auto">
              <a:xfrm>
                <a:off x="881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5" name="Line 19"/>
            <p:cNvSpPr>
              <a:spLocks noChangeShapeType="1"/>
            </p:cNvSpPr>
            <p:nvPr/>
          </p:nvSpPr>
          <p:spPr bwMode="auto">
            <a:xfrm>
              <a:off x="2151420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3308871" y="1745409"/>
              <a:ext cx="344487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A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 Box 5"/>
            <p:cNvSpPr txBox="1">
              <a:spLocks noChangeArrowheads="1"/>
            </p:cNvSpPr>
            <p:nvPr/>
          </p:nvSpPr>
          <p:spPr bwMode="auto">
            <a:xfrm>
              <a:off x="4471665" y="1745409"/>
              <a:ext cx="460375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B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2"/>
            <p:cNvSpPr>
              <a:spLocks noChangeShapeType="1"/>
            </p:cNvSpPr>
            <p:nvPr/>
          </p:nvSpPr>
          <p:spPr bwMode="auto">
            <a:xfrm>
              <a:off x="2649261" y="213384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7" name="Line 2"/>
            <p:cNvSpPr>
              <a:spLocks noChangeShapeType="1"/>
            </p:cNvSpPr>
            <p:nvPr/>
          </p:nvSpPr>
          <p:spPr bwMode="auto">
            <a:xfrm>
              <a:off x="2906815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8" name="Line 2"/>
            <p:cNvSpPr>
              <a:spLocks noChangeShapeType="1"/>
            </p:cNvSpPr>
            <p:nvPr/>
          </p:nvSpPr>
          <p:spPr bwMode="auto">
            <a:xfrm>
              <a:off x="3481115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9" name="Line 19"/>
            <p:cNvSpPr>
              <a:spLocks noChangeShapeType="1"/>
            </p:cNvSpPr>
            <p:nvPr/>
          </p:nvSpPr>
          <p:spPr bwMode="auto">
            <a:xfrm>
              <a:off x="4622522" y="2133848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8" name="Text Box 23"/>
            <p:cNvSpPr txBox="1">
              <a:spLocks noChangeArrowheads="1"/>
            </p:cNvSpPr>
            <p:nvPr/>
          </p:nvSpPr>
          <p:spPr bwMode="auto">
            <a:xfrm>
              <a:off x="1872337" y="2528900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11,3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Text Box 23"/>
            <p:cNvSpPr txBox="1">
              <a:spLocks noChangeArrowheads="1"/>
            </p:cNvSpPr>
            <p:nvPr/>
          </p:nvSpPr>
          <p:spPr bwMode="auto">
            <a:xfrm>
              <a:off x="4333075" y="2490726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22,1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Text Box 23"/>
            <p:cNvSpPr txBox="1">
              <a:spLocks noChangeArrowheads="1"/>
            </p:cNvSpPr>
            <p:nvPr/>
          </p:nvSpPr>
          <p:spPr bwMode="auto">
            <a:xfrm>
              <a:off x="3202980" y="2490726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17,2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9" name="Groep 178"/>
            <p:cNvGrpSpPr/>
            <p:nvPr/>
          </p:nvGrpSpPr>
          <p:grpSpPr>
            <a:xfrm>
              <a:off x="2093952" y="1329318"/>
              <a:ext cx="2573780" cy="344487"/>
              <a:chOff x="2093952" y="1546657"/>
              <a:chExt cx="2573780" cy="344487"/>
            </a:xfrm>
          </p:grpSpPr>
          <p:sp>
            <p:nvSpPr>
              <p:cNvPr id="180" name="Line 21"/>
              <p:cNvSpPr>
                <a:spLocks noChangeShapeType="1"/>
              </p:cNvSpPr>
              <p:nvPr/>
            </p:nvSpPr>
            <p:spPr bwMode="auto">
              <a:xfrm>
                <a:off x="2093952" y="1814911"/>
                <a:ext cx="25737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1" name="Text Box 20"/>
              <p:cNvSpPr txBox="1">
                <a:spLocks noChangeArrowheads="1"/>
              </p:cNvSpPr>
              <p:nvPr/>
            </p:nvSpPr>
            <p:spPr bwMode="auto">
              <a:xfrm>
                <a:off x="2611160" y="1546657"/>
                <a:ext cx="1724025" cy="344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spreidingsbreedte </a:t>
                </a:r>
                <a:r>
                  <a:rPr kumimoji="0" lang="nl-NL" altLang="nl-NL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w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2" name="Line 17"/>
            <p:cNvSpPr>
              <a:spLocks noChangeShapeType="1"/>
            </p:cNvSpPr>
            <p:nvPr/>
          </p:nvSpPr>
          <p:spPr bwMode="auto">
            <a:xfrm>
              <a:off x="3432215" y="2078850"/>
              <a:ext cx="11916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1682567" y="3068960"/>
            <a:ext cx="1753435" cy="726322"/>
            <a:chOff x="1682567" y="3068960"/>
            <a:chExt cx="1753435" cy="726322"/>
          </a:xfrm>
        </p:grpSpPr>
        <p:grpSp>
          <p:nvGrpSpPr>
            <p:cNvPr id="2" name="Groep 1"/>
            <p:cNvGrpSpPr/>
            <p:nvPr/>
          </p:nvGrpSpPr>
          <p:grpSpPr>
            <a:xfrm>
              <a:off x="1682567" y="3068960"/>
              <a:ext cx="1626304" cy="726322"/>
              <a:chOff x="1682567" y="3068960"/>
              <a:chExt cx="1626304" cy="726322"/>
            </a:xfrm>
          </p:grpSpPr>
          <p:sp>
            <p:nvSpPr>
              <p:cNvPr id="194" name="Rechthoek 193"/>
              <p:cNvSpPr/>
              <p:nvPr/>
            </p:nvSpPr>
            <p:spPr>
              <a:xfrm>
                <a:off x="1682567" y="3235364"/>
                <a:ext cx="89893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nl-NL" sz="2000" b="1" dirty="0" err="1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nl-NL" sz="2000" b="1" baseline="-25000" dirty="0" err="1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test</a:t>
                </a:r>
                <a:r>
                  <a:rPr lang="nl-NL" sz="2000" b="1" baseline="-25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nl-NL" sz="20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=</a:t>
                </a:r>
                <a:endParaRPr lang="nl-NL" sz="2000" b="1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grpSp>
            <p:nvGrpSpPr>
              <p:cNvPr id="195" name="Groep 194"/>
              <p:cNvGrpSpPr/>
              <p:nvPr/>
            </p:nvGrpSpPr>
            <p:grpSpPr>
              <a:xfrm>
                <a:off x="2318761" y="3068960"/>
                <a:ext cx="990110" cy="726322"/>
                <a:chOff x="7389257" y="2581695"/>
                <a:chExt cx="703262" cy="726322"/>
              </a:xfrm>
            </p:grpSpPr>
            <p:sp>
              <p:nvSpPr>
                <p:cNvPr id="196" name="Rechthoek 195"/>
                <p:cNvSpPr/>
                <p:nvPr/>
              </p:nvSpPr>
              <p:spPr>
                <a:xfrm>
                  <a:off x="7389257" y="2938685"/>
                  <a:ext cx="648653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nl-NL" sz="1800" b="1" dirty="0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w</a:t>
                  </a:r>
                </a:p>
              </p:txBody>
            </p:sp>
            <p:sp>
              <p:nvSpPr>
                <p:cNvPr id="197" name="Line 2"/>
                <p:cNvSpPr>
                  <a:spLocks noChangeShapeType="1"/>
                </p:cNvSpPr>
                <p:nvPr/>
              </p:nvSpPr>
              <p:spPr bwMode="auto">
                <a:xfrm flipH="1">
                  <a:off x="7542330" y="2934539"/>
                  <a:ext cx="33571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198" name="Rechthoek 197"/>
                <p:cNvSpPr/>
                <p:nvPr/>
              </p:nvSpPr>
              <p:spPr>
                <a:xfrm>
                  <a:off x="7443866" y="2581695"/>
                  <a:ext cx="648653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nl-NL" sz="1800" b="1" dirty="0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A – B </a:t>
                  </a:r>
                </a:p>
              </p:txBody>
            </p:sp>
          </p:grpSp>
        </p:grpSp>
        <p:sp>
          <p:nvSpPr>
            <p:cNvPr id="208" name="Rechthoek 207"/>
            <p:cNvSpPr/>
            <p:nvPr/>
          </p:nvSpPr>
          <p:spPr>
            <a:xfrm>
              <a:off x="3041830" y="3203975"/>
              <a:ext cx="3941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=</a:t>
              </a:r>
            </a:p>
          </p:txBody>
        </p:sp>
      </p:grpSp>
      <p:grpSp>
        <p:nvGrpSpPr>
          <p:cNvPr id="3" name="Groep 2"/>
          <p:cNvGrpSpPr/>
          <p:nvPr/>
        </p:nvGrpSpPr>
        <p:grpSpPr>
          <a:xfrm>
            <a:off x="3401870" y="3023955"/>
            <a:ext cx="1285403" cy="738664"/>
            <a:chOff x="3401870" y="3023955"/>
            <a:chExt cx="1285403" cy="738664"/>
          </a:xfrm>
        </p:grpSpPr>
        <p:sp>
          <p:nvSpPr>
            <p:cNvPr id="201" name="Line 2"/>
            <p:cNvSpPr>
              <a:spLocks noChangeShapeType="1"/>
            </p:cNvSpPr>
            <p:nvPr/>
          </p:nvSpPr>
          <p:spPr bwMode="auto">
            <a:xfrm flipH="1">
              <a:off x="3445167" y="3403089"/>
              <a:ext cx="116546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202" name="Rechthoek 201"/>
            <p:cNvSpPr/>
            <p:nvPr/>
          </p:nvSpPr>
          <p:spPr>
            <a:xfrm>
              <a:off x="3401870" y="3023955"/>
              <a:ext cx="12854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22,1 – 17,2 </a:t>
              </a:r>
            </a:p>
          </p:txBody>
        </p:sp>
        <p:sp>
          <p:nvSpPr>
            <p:cNvPr id="209" name="Rechthoek 208"/>
            <p:cNvSpPr/>
            <p:nvPr/>
          </p:nvSpPr>
          <p:spPr>
            <a:xfrm>
              <a:off x="3401870" y="3393287"/>
              <a:ext cx="125893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22,1 – 11,3 </a:t>
              </a:r>
            </a:p>
          </p:txBody>
        </p:sp>
      </p:grpSp>
      <p:grpSp>
        <p:nvGrpSpPr>
          <p:cNvPr id="4" name="Groep 3"/>
          <p:cNvGrpSpPr/>
          <p:nvPr/>
        </p:nvGrpSpPr>
        <p:grpSpPr>
          <a:xfrm>
            <a:off x="4572000" y="3186338"/>
            <a:ext cx="900100" cy="382032"/>
            <a:chOff x="4644283" y="3186338"/>
            <a:chExt cx="900100" cy="382032"/>
          </a:xfrm>
        </p:grpSpPr>
        <p:sp>
          <p:nvSpPr>
            <p:cNvPr id="207" name="Rechthoek 206"/>
            <p:cNvSpPr/>
            <p:nvPr/>
          </p:nvSpPr>
          <p:spPr>
            <a:xfrm>
              <a:off x="4644283" y="3199038"/>
              <a:ext cx="3941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=</a:t>
              </a:r>
            </a:p>
          </p:txBody>
        </p:sp>
        <p:sp>
          <p:nvSpPr>
            <p:cNvPr id="210" name="Rechthoek 209"/>
            <p:cNvSpPr/>
            <p:nvPr/>
          </p:nvSpPr>
          <p:spPr>
            <a:xfrm>
              <a:off x="4858094" y="3186338"/>
              <a:ext cx="6862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0,45</a:t>
              </a:r>
            </a:p>
          </p:txBody>
        </p:sp>
      </p:grpSp>
      <p:sp>
        <p:nvSpPr>
          <p:cNvPr id="211" name="Rechthoek 210"/>
          <p:cNvSpPr/>
          <p:nvPr/>
        </p:nvSpPr>
        <p:spPr>
          <a:xfrm>
            <a:off x="1691982" y="3834045"/>
            <a:ext cx="38090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kritische waarde opzoeken in tabel voor </a:t>
            </a:r>
            <a:r>
              <a:rPr lang="nl-NL" sz="14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= 5: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700" y="4104075"/>
            <a:ext cx="52387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" name="Rechthoek 212"/>
          <p:cNvSpPr/>
          <p:nvPr/>
        </p:nvSpPr>
        <p:spPr>
          <a:xfrm>
            <a:off x="7079282" y="4661257"/>
            <a:ext cx="1657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0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Q</a:t>
            </a:r>
            <a:r>
              <a:rPr lang="nl-NL" sz="2000" b="1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kritisch</a:t>
            </a:r>
            <a:r>
              <a:rPr lang="nl-NL" sz="2000" b="1" baseline="-25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= 0,64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9" name="Rechthoek 218"/>
          <p:cNvSpPr/>
          <p:nvPr/>
        </p:nvSpPr>
        <p:spPr>
          <a:xfrm>
            <a:off x="3496076" y="5774195"/>
            <a:ext cx="3456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nee, dus 22,1 is geen uitschieter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1744489" y="5724255"/>
            <a:ext cx="1806261" cy="819382"/>
            <a:chOff x="1744489" y="5724255"/>
            <a:chExt cx="1806261" cy="819382"/>
          </a:xfrm>
        </p:grpSpPr>
        <p:sp>
          <p:nvSpPr>
            <p:cNvPr id="218" name="Rechthoek 217"/>
            <p:cNvSpPr/>
            <p:nvPr/>
          </p:nvSpPr>
          <p:spPr>
            <a:xfrm>
              <a:off x="1744489" y="5724255"/>
              <a:ext cx="18029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2000" b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Q</a:t>
              </a:r>
              <a:r>
                <a:rPr lang="nl-NL" sz="2000" b="1" baseline="-250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test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&gt; </a:t>
              </a:r>
              <a:r>
                <a:rPr lang="nl-NL" sz="2000" b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Q</a:t>
              </a:r>
              <a:r>
                <a:rPr lang="nl-NL" sz="2000" b="1" baseline="-250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kritisch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?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0" name="Rechthoek 219"/>
            <p:cNvSpPr/>
            <p:nvPr/>
          </p:nvSpPr>
          <p:spPr>
            <a:xfrm>
              <a:off x="1747772" y="6143527"/>
              <a:ext cx="18029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0,45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&lt;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0,64</a:t>
              </a:r>
              <a:r>
                <a:rPr lang="nl-NL" sz="18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80" name="Ovaal 79"/>
          <p:cNvSpPr/>
          <p:nvPr/>
        </p:nvSpPr>
        <p:spPr bwMode="auto">
          <a:xfrm>
            <a:off x="3294240" y="4092710"/>
            <a:ext cx="688219" cy="671021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7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/>
      <p:bldP spid="213" grpId="0"/>
      <p:bldP spid="219" grpId="0"/>
      <p:bldP spid="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7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Q-test of </a:t>
            </a:r>
            <a:r>
              <a:rPr lang="nl-NL" sz="2800" b="1" dirty="0" err="1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Dixon’s</a:t>
            </a:r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 test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659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Voorbeeld 2</a:t>
            </a:r>
          </a:p>
        </p:txBody>
      </p:sp>
      <p:sp>
        <p:nvSpPr>
          <p:cNvPr id="74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1691680" y="1329318"/>
            <a:ext cx="4597400" cy="1544070"/>
            <a:chOff x="1691680" y="1329318"/>
            <a:chExt cx="4597400" cy="1544070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691680" y="2248545"/>
              <a:ext cx="4597400" cy="460375"/>
              <a:chOff x="2296" y="11915"/>
              <a:chExt cx="7240" cy="724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auto">
              <a:xfrm>
                <a:off x="2296" y="12096"/>
                <a:ext cx="72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Line 58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Line 57"/>
              <p:cNvSpPr>
                <a:spLocks noChangeShapeType="1"/>
              </p:cNvSpPr>
              <p:nvPr/>
            </p:nvSpPr>
            <p:spPr bwMode="auto">
              <a:xfrm>
                <a:off x="431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Line 56"/>
              <p:cNvSpPr>
                <a:spLocks noChangeShapeType="1"/>
              </p:cNvSpPr>
              <p:nvPr/>
            </p:nvSpPr>
            <p:spPr bwMode="auto">
              <a:xfrm>
                <a:off x="395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" name="Line 54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" name="Line 53"/>
              <p:cNvSpPr>
                <a:spLocks noChangeShapeType="1"/>
              </p:cNvSpPr>
              <p:nvPr/>
            </p:nvSpPr>
            <p:spPr bwMode="auto">
              <a:xfrm>
                <a:off x="322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" name="Line 52"/>
              <p:cNvSpPr>
                <a:spLocks noChangeShapeType="1"/>
              </p:cNvSpPr>
              <p:nvPr/>
            </p:nvSpPr>
            <p:spPr bwMode="auto">
              <a:xfrm>
                <a:off x="286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Line 51"/>
              <p:cNvSpPr>
                <a:spLocks noChangeShapeType="1"/>
              </p:cNvSpPr>
              <p:nvPr/>
            </p:nvSpPr>
            <p:spPr bwMode="auto">
              <a:xfrm>
                <a:off x="250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Line 50"/>
              <p:cNvSpPr>
                <a:spLocks noChangeShapeType="1"/>
              </p:cNvSpPr>
              <p:nvPr/>
            </p:nvSpPr>
            <p:spPr bwMode="auto">
              <a:xfrm>
                <a:off x="684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Line 49"/>
              <p:cNvSpPr>
                <a:spLocks noChangeShapeType="1"/>
              </p:cNvSpPr>
              <p:nvPr/>
            </p:nvSpPr>
            <p:spPr bwMode="auto">
              <a:xfrm>
                <a:off x="648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Line 48"/>
              <p:cNvSpPr>
                <a:spLocks noChangeShapeType="1"/>
              </p:cNvSpPr>
              <p:nvPr/>
            </p:nvSpPr>
            <p:spPr bwMode="auto">
              <a:xfrm>
                <a:off x="612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Line 47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Line 46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" name="Line 45"/>
              <p:cNvSpPr>
                <a:spLocks noChangeShapeType="1"/>
              </p:cNvSpPr>
              <p:nvPr/>
            </p:nvSpPr>
            <p:spPr bwMode="auto">
              <a:xfrm>
                <a:off x="539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503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2" name="Line 43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3" name="Line 42"/>
              <p:cNvSpPr>
                <a:spLocks noChangeShapeType="1"/>
              </p:cNvSpPr>
              <p:nvPr/>
            </p:nvSpPr>
            <p:spPr bwMode="auto">
              <a:xfrm>
                <a:off x="938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>
                <a:off x="901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5" name="Line 40"/>
              <p:cNvSpPr>
                <a:spLocks noChangeShapeType="1"/>
              </p:cNvSpPr>
              <p:nvPr/>
            </p:nvSpPr>
            <p:spPr bwMode="auto">
              <a:xfrm>
                <a:off x="865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6" name="Line 39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7" name="Line 38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>
                <a:off x="793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757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0" name="Line 35"/>
              <p:cNvSpPr>
                <a:spLocks noChangeShapeType="1"/>
              </p:cNvSpPr>
              <p:nvPr/>
            </p:nvSpPr>
            <p:spPr bwMode="auto">
              <a:xfrm>
                <a:off x="720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1" name="Text Box 34"/>
              <p:cNvSpPr txBox="1">
                <a:spLocks noChangeArrowheads="1"/>
              </p:cNvSpPr>
              <p:nvPr/>
            </p:nvSpPr>
            <p:spPr bwMode="auto">
              <a:xfrm>
                <a:off x="229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 Box 33"/>
              <p:cNvSpPr txBox="1">
                <a:spLocks noChangeArrowheads="1"/>
              </p:cNvSpPr>
              <p:nvPr/>
            </p:nvSpPr>
            <p:spPr bwMode="auto">
              <a:xfrm>
                <a:off x="302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 Box 32"/>
              <p:cNvSpPr txBox="1">
                <a:spLocks noChangeArrowheads="1"/>
              </p:cNvSpPr>
              <p:nvPr/>
            </p:nvSpPr>
            <p:spPr bwMode="auto">
              <a:xfrm>
                <a:off x="374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 Box 31"/>
              <p:cNvSpPr txBox="1">
                <a:spLocks noChangeArrowheads="1"/>
              </p:cNvSpPr>
              <p:nvPr/>
            </p:nvSpPr>
            <p:spPr bwMode="auto">
              <a:xfrm>
                <a:off x="446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Text Box 30"/>
              <p:cNvSpPr txBox="1">
                <a:spLocks noChangeArrowheads="1"/>
              </p:cNvSpPr>
              <p:nvPr/>
            </p:nvSpPr>
            <p:spPr bwMode="auto">
              <a:xfrm>
                <a:off x="519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Text Box 29"/>
              <p:cNvSpPr txBox="1">
                <a:spLocks noChangeArrowheads="1"/>
              </p:cNvSpPr>
              <p:nvPr/>
            </p:nvSpPr>
            <p:spPr bwMode="auto">
              <a:xfrm>
                <a:off x="591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28"/>
              <p:cNvSpPr txBox="1">
                <a:spLocks noChangeArrowheads="1"/>
              </p:cNvSpPr>
              <p:nvPr/>
            </p:nvSpPr>
            <p:spPr bwMode="auto">
              <a:xfrm>
                <a:off x="664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27"/>
              <p:cNvSpPr txBox="1">
                <a:spLocks noChangeArrowheads="1"/>
              </p:cNvSpPr>
              <p:nvPr/>
            </p:nvSpPr>
            <p:spPr bwMode="auto">
              <a:xfrm>
                <a:off x="736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26"/>
              <p:cNvSpPr txBox="1">
                <a:spLocks noChangeArrowheads="1"/>
              </p:cNvSpPr>
              <p:nvPr/>
            </p:nvSpPr>
            <p:spPr bwMode="auto">
              <a:xfrm>
                <a:off x="808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25"/>
              <p:cNvSpPr txBox="1">
                <a:spLocks noChangeArrowheads="1"/>
              </p:cNvSpPr>
              <p:nvPr/>
            </p:nvSpPr>
            <p:spPr bwMode="auto">
              <a:xfrm>
                <a:off x="881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5" name="Line 19"/>
            <p:cNvSpPr>
              <a:spLocks noChangeShapeType="1"/>
            </p:cNvSpPr>
            <p:nvPr/>
          </p:nvSpPr>
          <p:spPr bwMode="auto">
            <a:xfrm>
              <a:off x="2151420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3308871" y="1745409"/>
              <a:ext cx="344487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A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 Box 5"/>
            <p:cNvSpPr txBox="1">
              <a:spLocks noChangeArrowheads="1"/>
            </p:cNvSpPr>
            <p:nvPr/>
          </p:nvSpPr>
          <p:spPr bwMode="auto">
            <a:xfrm>
              <a:off x="4471665" y="1745409"/>
              <a:ext cx="460375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B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2"/>
            <p:cNvSpPr>
              <a:spLocks noChangeShapeType="1"/>
            </p:cNvSpPr>
            <p:nvPr/>
          </p:nvSpPr>
          <p:spPr bwMode="auto">
            <a:xfrm>
              <a:off x="2649261" y="213384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7" name="Line 2"/>
            <p:cNvSpPr>
              <a:spLocks noChangeShapeType="1"/>
            </p:cNvSpPr>
            <p:nvPr/>
          </p:nvSpPr>
          <p:spPr bwMode="auto">
            <a:xfrm>
              <a:off x="2906815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8" name="Line 2"/>
            <p:cNvSpPr>
              <a:spLocks noChangeShapeType="1"/>
            </p:cNvSpPr>
            <p:nvPr/>
          </p:nvSpPr>
          <p:spPr bwMode="auto">
            <a:xfrm>
              <a:off x="3481115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9" name="Line 19"/>
            <p:cNvSpPr>
              <a:spLocks noChangeShapeType="1"/>
            </p:cNvSpPr>
            <p:nvPr/>
          </p:nvSpPr>
          <p:spPr bwMode="auto">
            <a:xfrm>
              <a:off x="4622522" y="2133848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8" name="Text Box 23"/>
            <p:cNvSpPr txBox="1">
              <a:spLocks noChangeArrowheads="1"/>
            </p:cNvSpPr>
            <p:nvPr/>
          </p:nvSpPr>
          <p:spPr bwMode="auto">
            <a:xfrm>
              <a:off x="1872337" y="2528900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11,3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Text Box 23"/>
            <p:cNvSpPr txBox="1">
              <a:spLocks noChangeArrowheads="1"/>
            </p:cNvSpPr>
            <p:nvPr/>
          </p:nvSpPr>
          <p:spPr bwMode="auto">
            <a:xfrm>
              <a:off x="4333075" y="2490726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22,1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Text Box 23"/>
            <p:cNvSpPr txBox="1">
              <a:spLocks noChangeArrowheads="1"/>
            </p:cNvSpPr>
            <p:nvPr/>
          </p:nvSpPr>
          <p:spPr bwMode="auto">
            <a:xfrm>
              <a:off x="3202980" y="2490726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17,2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9" name="Groep 178"/>
            <p:cNvGrpSpPr/>
            <p:nvPr/>
          </p:nvGrpSpPr>
          <p:grpSpPr>
            <a:xfrm>
              <a:off x="2093952" y="1329318"/>
              <a:ext cx="2573780" cy="344487"/>
              <a:chOff x="2093952" y="1546657"/>
              <a:chExt cx="2573780" cy="344487"/>
            </a:xfrm>
          </p:grpSpPr>
          <p:sp>
            <p:nvSpPr>
              <p:cNvPr id="180" name="Line 21"/>
              <p:cNvSpPr>
                <a:spLocks noChangeShapeType="1"/>
              </p:cNvSpPr>
              <p:nvPr/>
            </p:nvSpPr>
            <p:spPr bwMode="auto">
              <a:xfrm>
                <a:off x="2093952" y="1814911"/>
                <a:ext cx="25737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1" name="Text Box 20"/>
              <p:cNvSpPr txBox="1">
                <a:spLocks noChangeArrowheads="1"/>
              </p:cNvSpPr>
              <p:nvPr/>
            </p:nvSpPr>
            <p:spPr bwMode="auto">
              <a:xfrm>
                <a:off x="2611160" y="1546657"/>
                <a:ext cx="1724025" cy="344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spreidingsbreedte </a:t>
                </a:r>
                <a:r>
                  <a:rPr kumimoji="0" lang="nl-NL" altLang="nl-NL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w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2" name="Line 17"/>
            <p:cNvSpPr>
              <a:spLocks noChangeShapeType="1"/>
            </p:cNvSpPr>
            <p:nvPr/>
          </p:nvSpPr>
          <p:spPr bwMode="auto">
            <a:xfrm>
              <a:off x="3432215" y="2078850"/>
              <a:ext cx="11916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1682567" y="2888940"/>
            <a:ext cx="3789533" cy="771327"/>
            <a:chOff x="1682567" y="3023955"/>
            <a:chExt cx="3789533" cy="771327"/>
          </a:xfrm>
        </p:grpSpPr>
        <p:grpSp>
          <p:nvGrpSpPr>
            <p:cNvPr id="9" name="Groep 8"/>
            <p:cNvGrpSpPr/>
            <p:nvPr/>
          </p:nvGrpSpPr>
          <p:grpSpPr>
            <a:xfrm>
              <a:off x="1682567" y="3068960"/>
              <a:ext cx="1753435" cy="726322"/>
              <a:chOff x="1682567" y="3068960"/>
              <a:chExt cx="1753435" cy="726322"/>
            </a:xfrm>
          </p:grpSpPr>
          <p:grpSp>
            <p:nvGrpSpPr>
              <p:cNvPr id="2" name="Groep 1"/>
              <p:cNvGrpSpPr/>
              <p:nvPr/>
            </p:nvGrpSpPr>
            <p:grpSpPr>
              <a:xfrm>
                <a:off x="1682567" y="3068960"/>
                <a:ext cx="1626304" cy="726322"/>
                <a:chOff x="1682567" y="3068960"/>
                <a:chExt cx="1626304" cy="726322"/>
              </a:xfrm>
            </p:grpSpPr>
            <p:sp>
              <p:nvSpPr>
                <p:cNvPr id="194" name="Rechthoek 193"/>
                <p:cNvSpPr/>
                <p:nvPr/>
              </p:nvSpPr>
              <p:spPr>
                <a:xfrm>
                  <a:off x="1682567" y="3235364"/>
                  <a:ext cx="898933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nl-NL" sz="2000" b="1" dirty="0" err="1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Q</a:t>
                  </a:r>
                  <a:r>
                    <a:rPr lang="nl-NL" sz="2000" b="1" baseline="-25000" dirty="0" err="1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test</a:t>
                  </a:r>
                  <a:r>
                    <a:rPr lang="nl-NL" sz="2000" b="1" baseline="-25000" dirty="0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 </a:t>
                  </a:r>
                  <a:r>
                    <a:rPr lang="nl-NL" sz="2000" b="1" dirty="0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=</a:t>
                  </a:r>
                  <a:endParaRPr lang="nl-NL" sz="2000" b="1" dirty="0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  <p:grpSp>
              <p:nvGrpSpPr>
                <p:cNvPr id="195" name="Groep 194"/>
                <p:cNvGrpSpPr/>
                <p:nvPr/>
              </p:nvGrpSpPr>
              <p:grpSpPr>
                <a:xfrm>
                  <a:off x="2318761" y="3068960"/>
                  <a:ext cx="990110" cy="726322"/>
                  <a:chOff x="7389257" y="2581695"/>
                  <a:chExt cx="703262" cy="726322"/>
                </a:xfrm>
              </p:grpSpPr>
              <p:sp>
                <p:nvSpPr>
                  <p:cNvPr id="196" name="Rechthoek 195"/>
                  <p:cNvSpPr/>
                  <p:nvPr/>
                </p:nvSpPr>
                <p:spPr>
                  <a:xfrm>
                    <a:off x="7389257" y="2938685"/>
                    <a:ext cx="648653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 algn="ctr"/>
                    <a:r>
                      <a:rPr lang="nl-NL" sz="18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</a:rPr>
                      <a:t>w</a:t>
                    </a:r>
                  </a:p>
                </p:txBody>
              </p:sp>
              <p:sp>
                <p:nvSpPr>
                  <p:cNvPr id="197" name="Line 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542330" y="2934539"/>
                    <a:ext cx="33571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l-NL" sz="1800"/>
                  </a:p>
                </p:txBody>
              </p:sp>
              <p:sp>
                <p:nvSpPr>
                  <p:cNvPr id="198" name="Rechthoek 197"/>
                  <p:cNvSpPr/>
                  <p:nvPr/>
                </p:nvSpPr>
                <p:spPr>
                  <a:xfrm>
                    <a:off x="7443866" y="2581695"/>
                    <a:ext cx="648653" cy="64633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/>
                    <a:r>
                      <a:rPr lang="nl-NL" sz="18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</a:rPr>
                      <a:t>A – B </a:t>
                    </a:r>
                  </a:p>
                </p:txBody>
              </p:sp>
            </p:grpSp>
          </p:grpSp>
          <p:sp>
            <p:nvSpPr>
              <p:cNvPr id="208" name="Rechthoek 207"/>
              <p:cNvSpPr/>
              <p:nvPr/>
            </p:nvSpPr>
            <p:spPr>
              <a:xfrm>
                <a:off x="3041830" y="3203975"/>
                <a:ext cx="3941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=</a:t>
                </a:r>
              </a:p>
            </p:txBody>
          </p:sp>
        </p:grpSp>
        <p:grpSp>
          <p:nvGrpSpPr>
            <p:cNvPr id="3" name="Groep 2"/>
            <p:cNvGrpSpPr/>
            <p:nvPr/>
          </p:nvGrpSpPr>
          <p:grpSpPr>
            <a:xfrm>
              <a:off x="3401870" y="3023955"/>
              <a:ext cx="1285403" cy="738664"/>
              <a:chOff x="3401870" y="3023955"/>
              <a:chExt cx="1285403" cy="738664"/>
            </a:xfrm>
          </p:grpSpPr>
          <p:sp>
            <p:nvSpPr>
              <p:cNvPr id="201" name="Line 2"/>
              <p:cNvSpPr>
                <a:spLocks noChangeShapeType="1"/>
              </p:cNvSpPr>
              <p:nvPr/>
            </p:nvSpPr>
            <p:spPr bwMode="auto">
              <a:xfrm flipH="1">
                <a:off x="3445167" y="3403089"/>
                <a:ext cx="116546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02" name="Rechthoek 201"/>
              <p:cNvSpPr/>
              <p:nvPr/>
            </p:nvSpPr>
            <p:spPr>
              <a:xfrm>
                <a:off x="3401870" y="3023955"/>
                <a:ext cx="12854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22,1 – 17,2 </a:t>
                </a:r>
              </a:p>
            </p:txBody>
          </p:sp>
          <p:sp>
            <p:nvSpPr>
              <p:cNvPr id="209" name="Rechthoek 208"/>
              <p:cNvSpPr/>
              <p:nvPr/>
            </p:nvSpPr>
            <p:spPr>
              <a:xfrm>
                <a:off x="3401870" y="3393287"/>
                <a:ext cx="12589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22,1 – 11,3 </a:t>
                </a:r>
              </a:p>
            </p:txBody>
          </p:sp>
        </p:grpSp>
        <p:grpSp>
          <p:nvGrpSpPr>
            <p:cNvPr id="4" name="Groep 3"/>
            <p:cNvGrpSpPr/>
            <p:nvPr/>
          </p:nvGrpSpPr>
          <p:grpSpPr>
            <a:xfrm>
              <a:off x="4572000" y="3186338"/>
              <a:ext cx="900100" cy="382032"/>
              <a:chOff x="4644283" y="3186338"/>
              <a:chExt cx="900100" cy="382032"/>
            </a:xfrm>
          </p:grpSpPr>
          <p:sp>
            <p:nvSpPr>
              <p:cNvPr id="207" name="Rechthoek 206"/>
              <p:cNvSpPr/>
              <p:nvPr/>
            </p:nvSpPr>
            <p:spPr>
              <a:xfrm>
                <a:off x="4644283" y="3199038"/>
                <a:ext cx="3941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=</a:t>
                </a:r>
              </a:p>
            </p:txBody>
          </p:sp>
          <p:sp>
            <p:nvSpPr>
              <p:cNvPr id="210" name="Rechthoek 209"/>
              <p:cNvSpPr/>
              <p:nvPr/>
            </p:nvSpPr>
            <p:spPr>
              <a:xfrm>
                <a:off x="4858094" y="3186338"/>
                <a:ext cx="6862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0,45</a:t>
                </a:r>
              </a:p>
            </p:txBody>
          </p:sp>
        </p:grpSp>
      </p:grpSp>
      <p:sp>
        <p:nvSpPr>
          <p:cNvPr id="211" name="Rechthoek 210"/>
          <p:cNvSpPr/>
          <p:nvPr/>
        </p:nvSpPr>
        <p:spPr>
          <a:xfrm>
            <a:off x="1691982" y="3654025"/>
            <a:ext cx="3809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kritische waarde opzoeken in tabel voor </a:t>
            </a:r>
            <a:r>
              <a:rPr lang="nl-NL" sz="18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</a:t>
            </a:r>
            <a:r>
              <a:rPr lang="nl-N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= 11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700" y="3969060"/>
            <a:ext cx="52387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" name="Rechthoek 212"/>
          <p:cNvSpPr/>
          <p:nvPr/>
        </p:nvSpPr>
        <p:spPr>
          <a:xfrm>
            <a:off x="7079282" y="4526242"/>
            <a:ext cx="1657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Q</a:t>
            </a:r>
            <a:r>
              <a:rPr lang="nl-NL" sz="2000" b="1" baseline="-250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kritisch</a:t>
            </a:r>
            <a:r>
              <a:rPr lang="nl-NL" sz="2000" b="1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nl-N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= 0,39</a:t>
            </a:r>
            <a:endParaRPr lang="nl-NL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19" name="Rechthoek 218"/>
          <p:cNvSpPr/>
          <p:nvPr/>
        </p:nvSpPr>
        <p:spPr>
          <a:xfrm>
            <a:off x="3496076" y="5639180"/>
            <a:ext cx="3911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ja, dus 22,1 is nu wel een uitschieter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80" name="Groep 79"/>
          <p:cNvGrpSpPr/>
          <p:nvPr/>
        </p:nvGrpSpPr>
        <p:grpSpPr>
          <a:xfrm>
            <a:off x="2787610" y="2136005"/>
            <a:ext cx="569255" cy="354721"/>
            <a:chOff x="2742605" y="4318867"/>
            <a:chExt cx="569255" cy="354721"/>
          </a:xfrm>
        </p:grpSpPr>
        <p:sp>
          <p:nvSpPr>
            <p:cNvPr id="81" name="Line 2"/>
            <p:cNvSpPr>
              <a:spLocks noChangeShapeType="1"/>
            </p:cNvSpPr>
            <p:nvPr/>
          </p:nvSpPr>
          <p:spPr bwMode="auto">
            <a:xfrm>
              <a:off x="2742605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2" name="Line 2"/>
            <p:cNvSpPr>
              <a:spLocks noChangeShapeType="1"/>
            </p:cNvSpPr>
            <p:nvPr/>
          </p:nvSpPr>
          <p:spPr bwMode="auto">
            <a:xfrm>
              <a:off x="2955965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3" name="Line 2"/>
            <p:cNvSpPr>
              <a:spLocks noChangeShapeType="1"/>
            </p:cNvSpPr>
            <p:nvPr/>
          </p:nvSpPr>
          <p:spPr bwMode="auto">
            <a:xfrm>
              <a:off x="3070900" y="432687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4" name="Line 2"/>
            <p:cNvSpPr>
              <a:spLocks noChangeShapeType="1"/>
            </p:cNvSpPr>
            <p:nvPr/>
          </p:nvSpPr>
          <p:spPr bwMode="auto">
            <a:xfrm>
              <a:off x="2793127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5" name="Line 2"/>
            <p:cNvSpPr>
              <a:spLocks noChangeShapeType="1"/>
            </p:cNvSpPr>
            <p:nvPr/>
          </p:nvSpPr>
          <p:spPr bwMode="auto">
            <a:xfrm>
              <a:off x="3202345" y="432687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6" name="Line 2"/>
            <p:cNvSpPr>
              <a:spLocks noChangeShapeType="1"/>
            </p:cNvSpPr>
            <p:nvPr/>
          </p:nvSpPr>
          <p:spPr bwMode="auto">
            <a:xfrm>
              <a:off x="3311860" y="4329100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95" name="Rechthoek 94"/>
          <p:cNvSpPr/>
          <p:nvPr/>
        </p:nvSpPr>
        <p:spPr>
          <a:xfrm>
            <a:off x="3473171" y="5949280"/>
            <a:ext cx="5554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22,1 laten we weg, maar dan is 11,3 ook weer verdacht!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Rechthoek 95"/>
          <p:cNvSpPr/>
          <p:nvPr/>
        </p:nvSpPr>
        <p:spPr>
          <a:xfrm>
            <a:off x="3473171" y="6264315"/>
            <a:ext cx="5554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oplossing nog een keer de Q-test op 11,3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vaal 89"/>
          <p:cNvSpPr/>
          <p:nvPr/>
        </p:nvSpPr>
        <p:spPr bwMode="auto">
          <a:xfrm>
            <a:off x="6321520" y="3939843"/>
            <a:ext cx="688219" cy="671021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1744489" y="5589240"/>
            <a:ext cx="1806261" cy="819382"/>
            <a:chOff x="1744489" y="5589240"/>
            <a:chExt cx="1806261" cy="819382"/>
          </a:xfrm>
        </p:grpSpPr>
        <p:sp>
          <p:nvSpPr>
            <p:cNvPr id="220" name="Rechthoek 219"/>
            <p:cNvSpPr/>
            <p:nvPr/>
          </p:nvSpPr>
          <p:spPr>
            <a:xfrm>
              <a:off x="1747772" y="6008512"/>
              <a:ext cx="18029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0,45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&gt;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0,39</a:t>
              </a:r>
              <a:r>
                <a:rPr lang="nl-NL" sz="18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1" name="Rechthoek 90"/>
            <p:cNvSpPr/>
            <p:nvPr/>
          </p:nvSpPr>
          <p:spPr>
            <a:xfrm>
              <a:off x="1744489" y="5589240"/>
              <a:ext cx="18029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2000" b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Q</a:t>
              </a:r>
              <a:r>
                <a:rPr lang="nl-NL" sz="2000" b="1" baseline="-250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test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&gt; </a:t>
              </a:r>
              <a:r>
                <a:rPr lang="nl-NL" sz="2000" b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Q</a:t>
              </a:r>
              <a:r>
                <a:rPr lang="nl-NL" sz="2000" b="1" baseline="-250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kritisch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?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866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/>
      <p:bldP spid="213" grpId="0"/>
      <p:bldP spid="219" grpId="0"/>
      <p:bldP spid="95" grpId="0"/>
      <p:bldP spid="96" grpId="0"/>
      <p:bldP spid="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8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Boxplot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16606" y="1008438"/>
            <a:ext cx="45870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data </a:t>
            </a:r>
          </a:p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18, 19</a:t>
            </a:r>
            <a:r>
              <a:rPr lang="nl-NL" sz="1800" b="1" dirty="0">
                <a:latin typeface="Arial" charset="0"/>
                <a:ea typeface="+mj-ea"/>
                <a:cs typeface="+mj-cs"/>
              </a:rPr>
              <a:t>, 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21, 21, 22, 23, 23, 24, 25, 32, 33</a:t>
            </a:r>
            <a:endParaRPr lang="nl-NL" sz="1800" b="1" dirty="0">
              <a:latin typeface="Arial" charset="0"/>
              <a:ea typeface="+mj-ea"/>
              <a:cs typeface="+mj-cs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915130" y="1623184"/>
            <a:ext cx="4443759" cy="966187"/>
            <a:chOff x="915130" y="1623184"/>
            <a:chExt cx="4443759" cy="966187"/>
          </a:xfrm>
        </p:grpSpPr>
        <p:grpSp>
          <p:nvGrpSpPr>
            <p:cNvPr id="9" name="Groep 8"/>
            <p:cNvGrpSpPr/>
            <p:nvPr/>
          </p:nvGrpSpPr>
          <p:grpSpPr>
            <a:xfrm>
              <a:off x="1691680" y="1654769"/>
              <a:ext cx="615805" cy="919136"/>
              <a:chOff x="2160304" y="4014067"/>
              <a:chExt cx="375540" cy="919136"/>
            </a:xfrm>
          </p:grpSpPr>
          <p:cxnSp>
            <p:nvCxnSpPr>
              <p:cNvPr id="10" name="Rechte verbindingslijn met pijl 9"/>
              <p:cNvCxnSpPr/>
              <p:nvPr/>
            </p:nvCxnSpPr>
            <p:spPr bwMode="auto">
              <a:xfrm flipV="1">
                <a:off x="2327123" y="4014067"/>
                <a:ext cx="1" cy="46730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Rechthoek 10"/>
              <p:cNvSpPr/>
              <p:nvPr/>
            </p:nvSpPr>
            <p:spPr>
              <a:xfrm>
                <a:off x="2160304" y="4563871"/>
                <a:ext cx="37554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1800" b="1" dirty="0" smtClean="0">
                    <a:latin typeface="Arial" charset="0"/>
                    <a:ea typeface="+mj-ea"/>
                    <a:cs typeface="+mj-cs"/>
                  </a:rPr>
                  <a:t>K1</a:t>
                </a:r>
                <a:endParaRPr lang="nl-NL" sz="1800" b="1" dirty="0" smtClean="0">
                  <a:solidFill>
                    <a:srgbClr val="FF0000"/>
                  </a:solidFill>
                  <a:latin typeface="Arial" charset="0"/>
                  <a:ea typeface="+mj-ea"/>
                  <a:cs typeface="+mj-cs"/>
                </a:endParaRPr>
              </a:p>
            </p:txBody>
          </p:sp>
        </p:grpSp>
        <p:grpSp>
          <p:nvGrpSpPr>
            <p:cNvPr id="12" name="Groep 11"/>
            <p:cNvGrpSpPr/>
            <p:nvPr/>
          </p:nvGrpSpPr>
          <p:grpSpPr>
            <a:xfrm>
              <a:off x="2501770" y="1654769"/>
              <a:ext cx="1249392" cy="919136"/>
              <a:chOff x="1702428" y="4363605"/>
              <a:chExt cx="1249392" cy="919136"/>
            </a:xfrm>
          </p:grpSpPr>
          <p:cxnSp>
            <p:nvCxnSpPr>
              <p:cNvPr id="13" name="Rechte verbindingslijn met pijl 12"/>
              <p:cNvCxnSpPr/>
              <p:nvPr/>
            </p:nvCxnSpPr>
            <p:spPr bwMode="auto">
              <a:xfrm flipV="1">
                <a:off x="2327123" y="4363605"/>
                <a:ext cx="1" cy="498594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" name="Rechthoek 14"/>
              <p:cNvSpPr/>
              <p:nvPr/>
            </p:nvSpPr>
            <p:spPr>
              <a:xfrm>
                <a:off x="1702428" y="4913409"/>
                <a:ext cx="124939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1800" b="1" dirty="0" smtClean="0">
                    <a:solidFill>
                      <a:srgbClr val="FF0000"/>
                    </a:solidFill>
                    <a:latin typeface="Arial" charset="0"/>
                    <a:ea typeface="+mj-ea"/>
                    <a:cs typeface="+mj-cs"/>
                  </a:rPr>
                  <a:t>mediaan</a:t>
                </a:r>
              </a:p>
            </p:txBody>
          </p:sp>
        </p:grpSp>
        <p:grpSp>
          <p:nvGrpSpPr>
            <p:cNvPr id="16" name="Groep 15"/>
            <p:cNvGrpSpPr/>
            <p:nvPr/>
          </p:nvGrpSpPr>
          <p:grpSpPr>
            <a:xfrm>
              <a:off x="4031940" y="1686062"/>
              <a:ext cx="585069" cy="897135"/>
              <a:chOff x="2170049" y="4014067"/>
              <a:chExt cx="356797" cy="897135"/>
            </a:xfrm>
          </p:grpSpPr>
          <p:cxnSp>
            <p:nvCxnSpPr>
              <p:cNvPr id="17" name="Rechte verbindingslijn met pijl 16"/>
              <p:cNvCxnSpPr/>
              <p:nvPr/>
            </p:nvCxnSpPr>
            <p:spPr bwMode="auto">
              <a:xfrm flipV="1">
                <a:off x="2327123" y="4014067"/>
                <a:ext cx="1" cy="46730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" name="Rechthoek 18"/>
              <p:cNvSpPr/>
              <p:nvPr/>
            </p:nvSpPr>
            <p:spPr>
              <a:xfrm>
                <a:off x="2170049" y="4541870"/>
                <a:ext cx="35679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1800" b="1" dirty="0" smtClean="0">
                    <a:latin typeface="Arial" charset="0"/>
                    <a:ea typeface="+mj-ea"/>
                    <a:cs typeface="+mj-cs"/>
                  </a:rPr>
                  <a:t>K3</a:t>
                </a:r>
                <a:endParaRPr lang="nl-NL" sz="1800" b="1" dirty="0" smtClean="0">
                  <a:solidFill>
                    <a:srgbClr val="FF0000"/>
                  </a:solidFill>
                  <a:latin typeface="Arial" charset="0"/>
                  <a:ea typeface="+mj-ea"/>
                  <a:cs typeface="+mj-cs"/>
                </a:endParaRPr>
              </a:p>
            </p:txBody>
          </p:sp>
        </p:grpSp>
        <p:grpSp>
          <p:nvGrpSpPr>
            <p:cNvPr id="20" name="Groep 19"/>
            <p:cNvGrpSpPr/>
            <p:nvPr/>
          </p:nvGrpSpPr>
          <p:grpSpPr>
            <a:xfrm>
              <a:off x="915130" y="1623184"/>
              <a:ext cx="4443759" cy="966187"/>
              <a:chOff x="915130" y="1703486"/>
              <a:chExt cx="4443759" cy="966187"/>
            </a:xfrm>
          </p:grpSpPr>
          <p:grpSp>
            <p:nvGrpSpPr>
              <p:cNvPr id="21" name="Groep 20"/>
              <p:cNvGrpSpPr/>
              <p:nvPr/>
            </p:nvGrpSpPr>
            <p:grpSpPr>
              <a:xfrm>
                <a:off x="915130" y="1703486"/>
                <a:ext cx="726171" cy="966187"/>
                <a:chOff x="650474" y="4389730"/>
                <a:chExt cx="726171" cy="966187"/>
              </a:xfrm>
            </p:grpSpPr>
            <p:sp>
              <p:nvSpPr>
                <p:cNvPr id="25" name="Rechthoek 24"/>
                <p:cNvSpPr/>
                <p:nvPr/>
              </p:nvSpPr>
              <p:spPr>
                <a:xfrm>
                  <a:off x="650474" y="4986585"/>
                  <a:ext cx="72617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l-NL" sz="1800" b="1" dirty="0" smtClean="0">
                      <a:solidFill>
                        <a:srgbClr val="FF0000"/>
                      </a:solidFill>
                      <a:latin typeface="Arial" charset="0"/>
                      <a:ea typeface="+mj-ea"/>
                      <a:cs typeface="+mj-cs"/>
                    </a:rPr>
                    <a:t>min</a:t>
                  </a:r>
                </a:p>
              </p:txBody>
            </p:sp>
            <p:cxnSp>
              <p:nvCxnSpPr>
                <p:cNvPr id="26" name="Rechte verbindingslijn met pijl 25"/>
                <p:cNvCxnSpPr/>
                <p:nvPr/>
              </p:nvCxnSpPr>
              <p:spPr bwMode="auto">
                <a:xfrm flipV="1">
                  <a:off x="1016605" y="4389730"/>
                  <a:ext cx="1" cy="585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2" name="Groep 21"/>
              <p:cNvGrpSpPr/>
              <p:nvPr/>
            </p:nvGrpSpPr>
            <p:grpSpPr>
              <a:xfrm>
                <a:off x="4632718" y="1703486"/>
                <a:ext cx="726171" cy="966187"/>
                <a:chOff x="650474" y="4389730"/>
                <a:chExt cx="726171" cy="966187"/>
              </a:xfrm>
            </p:grpSpPr>
            <p:sp>
              <p:nvSpPr>
                <p:cNvPr id="23" name="Rechthoek 22"/>
                <p:cNvSpPr/>
                <p:nvPr/>
              </p:nvSpPr>
              <p:spPr>
                <a:xfrm>
                  <a:off x="650474" y="4986585"/>
                  <a:ext cx="72617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l-NL" sz="1800" b="1" dirty="0" smtClean="0">
                      <a:solidFill>
                        <a:srgbClr val="FF0000"/>
                      </a:solidFill>
                      <a:latin typeface="Arial" charset="0"/>
                      <a:ea typeface="+mj-ea"/>
                      <a:cs typeface="+mj-cs"/>
                    </a:rPr>
                    <a:t>max</a:t>
                  </a:r>
                </a:p>
              </p:txBody>
            </p:sp>
            <p:cxnSp>
              <p:nvCxnSpPr>
                <p:cNvPr id="24" name="Rechte verbindingslijn met pijl 23"/>
                <p:cNvCxnSpPr/>
                <p:nvPr/>
              </p:nvCxnSpPr>
              <p:spPr bwMode="auto">
                <a:xfrm flipV="1">
                  <a:off x="1016605" y="4389730"/>
                  <a:ext cx="1" cy="585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grpSp>
        <p:nvGrpSpPr>
          <p:cNvPr id="3" name="Groep 2"/>
          <p:cNvGrpSpPr/>
          <p:nvPr/>
        </p:nvGrpSpPr>
        <p:grpSpPr>
          <a:xfrm>
            <a:off x="1081910" y="4045169"/>
            <a:ext cx="5650330" cy="688976"/>
            <a:chOff x="1081910" y="3354951"/>
            <a:chExt cx="5650330" cy="688976"/>
          </a:xfrm>
        </p:grpSpPr>
        <p:grpSp>
          <p:nvGrpSpPr>
            <p:cNvPr id="29" name="Group 24"/>
            <p:cNvGrpSpPr>
              <a:grpSpLocks/>
            </p:cNvGrpSpPr>
            <p:nvPr/>
          </p:nvGrpSpPr>
          <p:grpSpPr bwMode="auto">
            <a:xfrm>
              <a:off x="1081910" y="3470446"/>
              <a:ext cx="5650330" cy="460375"/>
              <a:chOff x="2296" y="11915"/>
              <a:chExt cx="7240" cy="724"/>
            </a:xfrm>
          </p:grpSpPr>
          <p:sp>
            <p:nvSpPr>
              <p:cNvPr id="44" name="Line 59"/>
              <p:cNvSpPr>
                <a:spLocks noChangeShapeType="1"/>
              </p:cNvSpPr>
              <p:nvPr/>
            </p:nvSpPr>
            <p:spPr bwMode="auto">
              <a:xfrm>
                <a:off x="2296" y="12096"/>
                <a:ext cx="72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6" name="Line 57"/>
              <p:cNvSpPr>
                <a:spLocks noChangeShapeType="1"/>
              </p:cNvSpPr>
              <p:nvPr/>
            </p:nvSpPr>
            <p:spPr bwMode="auto">
              <a:xfrm>
                <a:off x="431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7" name="Line 56"/>
              <p:cNvSpPr>
                <a:spLocks noChangeShapeType="1"/>
              </p:cNvSpPr>
              <p:nvPr/>
            </p:nvSpPr>
            <p:spPr bwMode="auto">
              <a:xfrm>
                <a:off x="395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8" name="Line 55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9" name="Line 54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0" name="Line 53"/>
              <p:cNvSpPr>
                <a:spLocks noChangeShapeType="1"/>
              </p:cNvSpPr>
              <p:nvPr/>
            </p:nvSpPr>
            <p:spPr bwMode="auto">
              <a:xfrm>
                <a:off x="322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1" name="Line 52"/>
              <p:cNvSpPr>
                <a:spLocks noChangeShapeType="1"/>
              </p:cNvSpPr>
              <p:nvPr/>
            </p:nvSpPr>
            <p:spPr bwMode="auto">
              <a:xfrm>
                <a:off x="286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2" name="Line 51"/>
              <p:cNvSpPr>
                <a:spLocks noChangeShapeType="1"/>
              </p:cNvSpPr>
              <p:nvPr/>
            </p:nvSpPr>
            <p:spPr bwMode="auto">
              <a:xfrm>
                <a:off x="250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684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4" name="Line 49"/>
              <p:cNvSpPr>
                <a:spLocks noChangeShapeType="1"/>
              </p:cNvSpPr>
              <p:nvPr/>
            </p:nvSpPr>
            <p:spPr bwMode="auto">
              <a:xfrm>
                <a:off x="648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5" name="Line 48"/>
              <p:cNvSpPr>
                <a:spLocks noChangeShapeType="1"/>
              </p:cNvSpPr>
              <p:nvPr/>
            </p:nvSpPr>
            <p:spPr bwMode="auto">
              <a:xfrm>
                <a:off x="612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6" name="Line 47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7" name="Line 46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>
                <a:off x="539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9" name="Line 44"/>
              <p:cNvSpPr>
                <a:spLocks noChangeShapeType="1"/>
              </p:cNvSpPr>
              <p:nvPr/>
            </p:nvSpPr>
            <p:spPr bwMode="auto">
              <a:xfrm>
                <a:off x="503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0" name="Line 43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1" name="Line 42"/>
              <p:cNvSpPr>
                <a:spLocks noChangeShapeType="1"/>
              </p:cNvSpPr>
              <p:nvPr/>
            </p:nvSpPr>
            <p:spPr bwMode="auto">
              <a:xfrm>
                <a:off x="938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2" name="Line 41"/>
              <p:cNvSpPr>
                <a:spLocks noChangeShapeType="1"/>
              </p:cNvSpPr>
              <p:nvPr/>
            </p:nvSpPr>
            <p:spPr bwMode="auto">
              <a:xfrm>
                <a:off x="901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3" name="Line 40"/>
              <p:cNvSpPr>
                <a:spLocks noChangeShapeType="1"/>
              </p:cNvSpPr>
              <p:nvPr/>
            </p:nvSpPr>
            <p:spPr bwMode="auto">
              <a:xfrm>
                <a:off x="865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4" name="Line 39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5" name="Line 38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6" name="Line 37"/>
              <p:cNvSpPr>
                <a:spLocks noChangeShapeType="1"/>
              </p:cNvSpPr>
              <p:nvPr/>
            </p:nvSpPr>
            <p:spPr bwMode="auto">
              <a:xfrm>
                <a:off x="793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7" name="Line 36"/>
              <p:cNvSpPr>
                <a:spLocks noChangeShapeType="1"/>
              </p:cNvSpPr>
              <p:nvPr/>
            </p:nvSpPr>
            <p:spPr bwMode="auto">
              <a:xfrm>
                <a:off x="757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8" name="Line 35"/>
              <p:cNvSpPr>
                <a:spLocks noChangeShapeType="1"/>
              </p:cNvSpPr>
              <p:nvPr/>
            </p:nvSpPr>
            <p:spPr bwMode="auto">
              <a:xfrm>
                <a:off x="720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9" name="Text Box 34"/>
              <p:cNvSpPr txBox="1">
                <a:spLocks noChangeArrowheads="1"/>
              </p:cNvSpPr>
              <p:nvPr/>
            </p:nvSpPr>
            <p:spPr bwMode="auto">
              <a:xfrm>
                <a:off x="229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 Box 33"/>
              <p:cNvSpPr txBox="1">
                <a:spLocks noChangeArrowheads="1"/>
              </p:cNvSpPr>
              <p:nvPr/>
            </p:nvSpPr>
            <p:spPr bwMode="auto">
              <a:xfrm>
                <a:off x="302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 Box 32"/>
              <p:cNvSpPr txBox="1">
                <a:spLocks noChangeArrowheads="1"/>
              </p:cNvSpPr>
              <p:nvPr/>
            </p:nvSpPr>
            <p:spPr bwMode="auto">
              <a:xfrm>
                <a:off x="374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Text Box 31"/>
              <p:cNvSpPr txBox="1">
                <a:spLocks noChangeArrowheads="1"/>
              </p:cNvSpPr>
              <p:nvPr/>
            </p:nvSpPr>
            <p:spPr bwMode="auto">
              <a:xfrm>
                <a:off x="446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Text Box 30"/>
              <p:cNvSpPr txBox="1">
                <a:spLocks noChangeArrowheads="1"/>
              </p:cNvSpPr>
              <p:nvPr/>
            </p:nvSpPr>
            <p:spPr bwMode="auto">
              <a:xfrm>
                <a:off x="519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Text Box 29"/>
              <p:cNvSpPr txBox="1">
                <a:spLocks noChangeArrowheads="1"/>
              </p:cNvSpPr>
              <p:nvPr/>
            </p:nvSpPr>
            <p:spPr bwMode="auto">
              <a:xfrm>
                <a:off x="591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Text Box 28"/>
              <p:cNvSpPr txBox="1">
                <a:spLocks noChangeArrowheads="1"/>
              </p:cNvSpPr>
              <p:nvPr/>
            </p:nvSpPr>
            <p:spPr bwMode="auto">
              <a:xfrm>
                <a:off x="664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Text Box 27"/>
              <p:cNvSpPr txBox="1">
                <a:spLocks noChangeArrowheads="1"/>
              </p:cNvSpPr>
              <p:nvPr/>
            </p:nvSpPr>
            <p:spPr bwMode="auto">
              <a:xfrm>
                <a:off x="736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26"/>
              <p:cNvSpPr txBox="1">
                <a:spLocks noChangeArrowheads="1"/>
              </p:cNvSpPr>
              <p:nvPr/>
            </p:nvSpPr>
            <p:spPr bwMode="auto">
              <a:xfrm>
                <a:off x="808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Text Box 25"/>
              <p:cNvSpPr txBox="1">
                <a:spLocks noChangeArrowheads="1"/>
              </p:cNvSpPr>
              <p:nvPr/>
            </p:nvSpPr>
            <p:spPr bwMode="auto">
              <a:xfrm>
                <a:off x="881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" name="Line 19"/>
            <p:cNvSpPr>
              <a:spLocks noChangeShapeType="1"/>
            </p:cNvSpPr>
            <p:nvPr/>
          </p:nvSpPr>
          <p:spPr bwMode="auto">
            <a:xfrm>
              <a:off x="1524360" y="3368139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Line 2"/>
            <p:cNvSpPr>
              <a:spLocks noChangeShapeType="1"/>
            </p:cNvSpPr>
            <p:nvPr/>
          </p:nvSpPr>
          <p:spPr bwMode="auto">
            <a:xfrm>
              <a:off x="1807090" y="3355749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Line 2"/>
            <p:cNvSpPr>
              <a:spLocks noChangeShapeType="1"/>
            </p:cNvSpPr>
            <p:nvPr/>
          </p:nvSpPr>
          <p:spPr bwMode="auto">
            <a:xfrm>
              <a:off x="2381675" y="3368139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Line 2"/>
            <p:cNvSpPr>
              <a:spLocks noChangeShapeType="1"/>
            </p:cNvSpPr>
            <p:nvPr/>
          </p:nvSpPr>
          <p:spPr bwMode="auto">
            <a:xfrm>
              <a:off x="2939120" y="3368139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5766300" y="3374556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1303943" y="3699439"/>
              <a:ext cx="423384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18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23"/>
            <p:cNvSpPr txBox="1">
              <a:spLocks noChangeArrowheads="1"/>
            </p:cNvSpPr>
            <p:nvPr/>
          </p:nvSpPr>
          <p:spPr bwMode="auto">
            <a:xfrm>
              <a:off x="5580390" y="3683478"/>
              <a:ext cx="846769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33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Line 2"/>
            <p:cNvSpPr>
              <a:spLocks noChangeShapeType="1"/>
            </p:cNvSpPr>
            <p:nvPr/>
          </p:nvSpPr>
          <p:spPr bwMode="auto">
            <a:xfrm>
              <a:off x="2423863" y="3354951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2" name="Line 2"/>
            <p:cNvSpPr>
              <a:spLocks noChangeShapeType="1"/>
            </p:cNvSpPr>
            <p:nvPr/>
          </p:nvSpPr>
          <p:spPr bwMode="auto">
            <a:xfrm>
              <a:off x="2672639" y="3380351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3" name="Line 2"/>
            <p:cNvSpPr>
              <a:spLocks noChangeShapeType="1"/>
            </p:cNvSpPr>
            <p:nvPr/>
          </p:nvSpPr>
          <p:spPr bwMode="auto">
            <a:xfrm>
              <a:off x="2976530" y="3362892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4" name="Line 2"/>
            <p:cNvSpPr>
              <a:spLocks noChangeShapeType="1"/>
            </p:cNvSpPr>
            <p:nvPr/>
          </p:nvSpPr>
          <p:spPr bwMode="auto">
            <a:xfrm>
              <a:off x="3241455" y="3354951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5" name="Line 2"/>
            <p:cNvSpPr>
              <a:spLocks noChangeShapeType="1"/>
            </p:cNvSpPr>
            <p:nvPr/>
          </p:nvSpPr>
          <p:spPr bwMode="auto">
            <a:xfrm>
              <a:off x="3503591" y="3354951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7" name="Line 2"/>
            <p:cNvSpPr>
              <a:spLocks noChangeShapeType="1"/>
            </p:cNvSpPr>
            <p:nvPr/>
          </p:nvSpPr>
          <p:spPr bwMode="auto">
            <a:xfrm>
              <a:off x="5484800" y="3384404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8" name="Text Box 23"/>
            <p:cNvSpPr txBox="1">
              <a:spLocks noChangeArrowheads="1"/>
            </p:cNvSpPr>
            <p:nvPr/>
          </p:nvSpPr>
          <p:spPr bwMode="auto">
            <a:xfrm>
              <a:off x="2207258" y="3669986"/>
              <a:ext cx="423384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21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 Box 23"/>
            <p:cNvSpPr txBox="1">
              <a:spLocks noChangeArrowheads="1"/>
            </p:cNvSpPr>
            <p:nvPr/>
          </p:nvSpPr>
          <p:spPr bwMode="auto">
            <a:xfrm>
              <a:off x="2753461" y="3699439"/>
              <a:ext cx="423384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23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 Box 23"/>
            <p:cNvSpPr txBox="1">
              <a:spLocks noChangeArrowheads="1"/>
            </p:cNvSpPr>
            <p:nvPr/>
          </p:nvSpPr>
          <p:spPr bwMode="auto">
            <a:xfrm>
              <a:off x="3311860" y="3699353"/>
              <a:ext cx="423384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25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8" name="Groep 157"/>
          <p:cNvGrpSpPr/>
          <p:nvPr/>
        </p:nvGrpSpPr>
        <p:grpSpPr>
          <a:xfrm>
            <a:off x="1517959" y="2953550"/>
            <a:ext cx="4248339" cy="887638"/>
            <a:chOff x="1517959" y="2953550"/>
            <a:chExt cx="4248339" cy="887638"/>
          </a:xfrm>
        </p:grpSpPr>
        <p:sp>
          <p:nvSpPr>
            <p:cNvPr id="147" name="Line 2"/>
            <p:cNvSpPr>
              <a:spLocks noChangeShapeType="1"/>
            </p:cNvSpPr>
            <p:nvPr/>
          </p:nvSpPr>
          <p:spPr bwMode="auto">
            <a:xfrm>
              <a:off x="2961774" y="2953550"/>
              <a:ext cx="0" cy="8792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157" name="Groep 156"/>
            <p:cNvGrpSpPr/>
            <p:nvPr/>
          </p:nvGrpSpPr>
          <p:grpSpPr>
            <a:xfrm>
              <a:off x="1517959" y="2961970"/>
              <a:ext cx="4248339" cy="879218"/>
              <a:chOff x="1517959" y="2961970"/>
              <a:chExt cx="4248339" cy="879218"/>
            </a:xfrm>
          </p:grpSpPr>
          <p:sp>
            <p:nvSpPr>
              <p:cNvPr id="92" name="Rechthoek 91"/>
              <p:cNvSpPr/>
              <p:nvPr/>
            </p:nvSpPr>
            <p:spPr bwMode="auto">
              <a:xfrm>
                <a:off x="2381675" y="2961970"/>
                <a:ext cx="1141877" cy="87921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48" name="Line 2"/>
              <p:cNvSpPr>
                <a:spLocks noChangeShapeType="1"/>
              </p:cNvSpPr>
              <p:nvPr/>
            </p:nvSpPr>
            <p:spPr bwMode="auto">
              <a:xfrm>
                <a:off x="5761735" y="3207244"/>
                <a:ext cx="0" cy="4396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9" name="Line 2"/>
              <p:cNvSpPr>
                <a:spLocks noChangeShapeType="1"/>
              </p:cNvSpPr>
              <p:nvPr/>
            </p:nvSpPr>
            <p:spPr bwMode="auto">
              <a:xfrm>
                <a:off x="1517959" y="3198754"/>
                <a:ext cx="0" cy="4396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0" name="Line 2"/>
              <p:cNvSpPr>
                <a:spLocks noChangeShapeType="1"/>
              </p:cNvSpPr>
              <p:nvPr/>
            </p:nvSpPr>
            <p:spPr bwMode="auto">
              <a:xfrm flipH="1" flipV="1">
                <a:off x="3523551" y="3418558"/>
                <a:ext cx="2242747" cy="849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1" name="Line 2"/>
              <p:cNvSpPr>
                <a:spLocks noChangeShapeType="1"/>
              </p:cNvSpPr>
              <p:nvPr/>
            </p:nvSpPr>
            <p:spPr bwMode="auto">
              <a:xfrm flipH="1">
                <a:off x="1525975" y="3427049"/>
                <a:ext cx="85569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  <p:sp>
        <p:nvSpPr>
          <p:cNvPr id="152" name="Ovale toelichting 151"/>
          <p:cNvSpPr/>
          <p:nvPr/>
        </p:nvSpPr>
        <p:spPr bwMode="auto">
          <a:xfrm>
            <a:off x="5380714" y="738282"/>
            <a:ext cx="2826823" cy="947780"/>
          </a:xfrm>
          <a:prstGeom prst="wedgeEllipseCallout">
            <a:avLst>
              <a:gd name="adj1" fmla="val -53467"/>
              <a:gd name="adj2" fmla="val 20761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waarom geeft de Q-test hier geen 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53" name="Line 17"/>
          <p:cNvSpPr>
            <a:spLocks noChangeShapeType="1"/>
          </p:cNvSpPr>
          <p:nvPr/>
        </p:nvSpPr>
        <p:spPr bwMode="auto">
          <a:xfrm>
            <a:off x="2347776" y="2843935"/>
            <a:ext cx="1206154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5" name="Ovale toelichting 154"/>
          <p:cNvSpPr/>
          <p:nvPr/>
        </p:nvSpPr>
        <p:spPr bwMode="auto">
          <a:xfrm>
            <a:off x="3955115" y="2510405"/>
            <a:ext cx="4097318" cy="658739"/>
          </a:xfrm>
          <a:prstGeom prst="wedgeEllipseCallout">
            <a:avLst>
              <a:gd name="adj1" fmla="val -58736"/>
              <a:gd name="adj2" fmla="val -3758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deze afstand is belangrijk: de </a:t>
            </a:r>
            <a:r>
              <a:rPr lang="nl-NL" sz="1400" b="1" dirty="0" err="1" smtClean="0">
                <a:latin typeface="Calibri" panose="020F0502020204030204" pitchFamily="34" charset="0"/>
              </a:rPr>
              <a:t>interkwartielafstand</a:t>
            </a:r>
            <a:r>
              <a:rPr lang="nl-NL" sz="1400" b="1" dirty="0" smtClean="0">
                <a:latin typeface="Calibri" panose="020F0502020204030204" pitchFamily="34" charset="0"/>
              </a:rPr>
              <a:t> IKA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59" name="Rechthoek 158"/>
          <p:cNvSpPr/>
          <p:nvPr/>
        </p:nvSpPr>
        <p:spPr>
          <a:xfrm>
            <a:off x="1398278" y="4793220"/>
            <a:ext cx="3456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IKA = K3 – K1 = 25 – 21 = 4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0" name="Rechthoek 159"/>
          <p:cNvSpPr/>
          <p:nvPr/>
        </p:nvSpPr>
        <p:spPr>
          <a:xfrm>
            <a:off x="1385657" y="5274205"/>
            <a:ext cx="3456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1,5 x IKA = 1,5 x 4 = 6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1" name="Ovale toelichting 160"/>
          <p:cNvSpPr/>
          <p:nvPr/>
        </p:nvSpPr>
        <p:spPr bwMode="auto">
          <a:xfrm>
            <a:off x="4460908" y="4704692"/>
            <a:ext cx="4260147" cy="556021"/>
          </a:xfrm>
          <a:prstGeom prst="wedgeEllipseCallout">
            <a:avLst>
              <a:gd name="adj1" fmla="val -58736"/>
              <a:gd name="adj2" fmla="val -3758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1,5 x IKA geeft nu de uitschietersgrens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62" name="Line 17"/>
          <p:cNvSpPr>
            <a:spLocks noChangeShapeType="1"/>
          </p:cNvSpPr>
          <p:nvPr/>
        </p:nvSpPr>
        <p:spPr bwMode="auto">
          <a:xfrm>
            <a:off x="4129027" y="4977886"/>
            <a:ext cx="1206154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6" name="Line 17"/>
          <p:cNvSpPr>
            <a:spLocks noChangeShapeType="1"/>
          </p:cNvSpPr>
          <p:nvPr/>
        </p:nvSpPr>
        <p:spPr bwMode="auto">
          <a:xfrm>
            <a:off x="5312946" y="4977886"/>
            <a:ext cx="71300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3" name="Line 17"/>
          <p:cNvSpPr>
            <a:spLocks noChangeShapeType="1"/>
          </p:cNvSpPr>
          <p:nvPr/>
        </p:nvSpPr>
        <p:spPr bwMode="auto">
          <a:xfrm>
            <a:off x="4121950" y="5454225"/>
            <a:ext cx="18848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8" name="Line 17"/>
          <p:cNvSpPr>
            <a:spLocks noChangeShapeType="1"/>
          </p:cNvSpPr>
          <p:nvPr/>
        </p:nvSpPr>
        <p:spPr bwMode="auto">
          <a:xfrm>
            <a:off x="4121950" y="5454225"/>
            <a:ext cx="18848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8" name="Line 2"/>
          <p:cNvSpPr>
            <a:spLocks noChangeShapeType="1"/>
          </p:cNvSpPr>
          <p:nvPr/>
        </p:nvSpPr>
        <p:spPr bwMode="auto">
          <a:xfrm>
            <a:off x="5415184" y="3182463"/>
            <a:ext cx="0" cy="1349985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Ovaal 3"/>
          <p:cNvSpPr/>
          <p:nvPr/>
        </p:nvSpPr>
        <p:spPr bwMode="auto">
          <a:xfrm>
            <a:off x="5230420" y="3838099"/>
            <a:ext cx="826745" cy="851041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2" name="Ovaal 101"/>
          <p:cNvSpPr/>
          <p:nvPr/>
        </p:nvSpPr>
        <p:spPr bwMode="auto">
          <a:xfrm>
            <a:off x="99850" y="3838099"/>
            <a:ext cx="826745" cy="851041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6036032" y="3488123"/>
            <a:ext cx="2711686" cy="567017"/>
            <a:chOff x="6036032" y="3488123"/>
            <a:chExt cx="2711686" cy="567017"/>
          </a:xfrm>
        </p:grpSpPr>
        <p:sp>
          <p:nvSpPr>
            <p:cNvPr id="100" name="Rechthoek 99"/>
            <p:cNvSpPr/>
            <p:nvPr/>
          </p:nvSpPr>
          <p:spPr>
            <a:xfrm>
              <a:off x="6176328" y="3488123"/>
              <a:ext cx="25713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32 en 33 zijn uitschieters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4" name="Rechte verbindingslijn met pijl 103"/>
            <p:cNvCxnSpPr/>
            <p:nvPr/>
          </p:nvCxnSpPr>
          <p:spPr bwMode="auto">
            <a:xfrm flipH="1">
              <a:off x="6036032" y="3821490"/>
              <a:ext cx="669404" cy="2336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" name="Groep 30"/>
          <p:cNvGrpSpPr/>
          <p:nvPr/>
        </p:nvGrpSpPr>
        <p:grpSpPr>
          <a:xfrm>
            <a:off x="456068" y="4689140"/>
            <a:ext cx="1849353" cy="1381258"/>
            <a:chOff x="456068" y="4689140"/>
            <a:chExt cx="1849353" cy="1381258"/>
          </a:xfrm>
        </p:grpSpPr>
        <p:sp>
          <p:nvSpPr>
            <p:cNvPr id="103" name="Rechthoek 102"/>
            <p:cNvSpPr/>
            <p:nvPr/>
          </p:nvSpPr>
          <p:spPr>
            <a:xfrm>
              <a:off x="465893" y="5701066"/>
              <a:ext cx="18395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18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g</a:t>
              </a:r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een uitschieters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7" name="Rechte verbindingslijn met pijl 106"/>
            <p:cNvCxnSpPr>
              <a:endCxn id="102" idx="4"/>
            </p:cNvCxnSpPr>
            <p:nvPr/>
          </p:nvCxnSpPr>
          <p:spPr bwMode="auto">
            <a:xfrm flipV="1">
              <a:off x="456068" y="4689140"/>
              <a:ext cx="57155" cy="101192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4" name="Line 2"/>
          <p:cNvSpPr>
            <a:spLocks noChangeShapeType="1"/>
          </p:cNvSpPr>
          <p:nvPr/>
        </p:nvSpPr>
        <p:spPr bwMode="auto">
          <a:xfrm>
            <a:off x="511144" y="3146497"/>
            <a:ext cx="0" cy="1349985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5" name="Rechthoek 114"/>
          <p:cNvSpPr/>
          <p:nvPr/>
        </p:nvSpPr>
        <p:spPr>
          <a:xfrm>
            <a:off x="3786108" y="5920289"/>
            <a:ext cx="3891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</a:t>
            </a:r>
            <a:r>
              <a:rPr lang="nl-NL" sz="18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boxplot</a:t>
            </a:r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haalt dus alle uitschieters eruit!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-0.06858 -0.2560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-0.3934 -0.2560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70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2" grpId="0" animBg="1"/>
      <p:bldP spid="153" grpId="0" animBg="1"/>
      <p:bldP spid="155" grpId="0" animBg="1"/>
      <p:bldP spid="159" grpId="0"/>
      <p:bldP spid="160" grpId="0"/>
      <p:bldP spid="161" grpId="0" animBg="1"/>
      <p:bldP spid="162" grpId="0" animBg="1"/>
      <p:bldP spid="166" grpId="0" animBg="1"/>
      <p:bldP spid="163" grpId="0" animBg="1"/>
      <p:bldP spid="163" grpId="1" animBg="1"/>
      <p:bldP spid="168" grpId="0" animBg="1"/>
      <p:bldP spid="168" grpId="1" animBg="1"/>
      <p:bldP spid="98" grpId="0" animBg="1"/>
      <p:bldP spid="4" grpId="0" animBg="1"/>
      <p:bldP spid="102" grpId="0" animBg="1"/>
      <p:bldP spid="114" grpId="0" animBg="1"/>
      <p:bldP spid="1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88224" y="6165304"/>
            <a:ext cx="1905000" cy="457200"/>
          </a:xfrm>
        </p:spPr>
        <p:txBody>
          <a:bodyPr/>
          <a:lstStyle/>
          <a:p>
            <a:fld id="{F9DBF86E-78CB-4DC4-BD9F-CA83A7C36720}" type="slidenum">
              <a:rPr lang="nl-NL"/>
              <a:pPr/>
              <a:t>9</a:t>
            </a:fld>
            <a:endParaRPr lang="nl-NL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" y="34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69032"/>
            <a:ext cx="7772400" cy="1031776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Een rolmodel voor de analist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2" name="OVnmIbzExOA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5731</TotalTime>
  <Words>382</Words>
  <Application>Microsoft Office PowerPoint</Application>
  <PresentationFormat>Diavoorstelling (4:3)</PresentationFormat>
  <Paragraphs>122</Paragraphs>
  <Slides>9</Slides>
  <Notes>0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Een rolmodel voor de analist</vt:lpstr>
    </vt:vector>
  </TitlesOfParts>
  <Company>Océ Technologies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Uitschieters</dc:title>
  <dc:creator>Administrator;t.kleintjes@fontys.nl</dc:creator>
  <cp:lastModifiedBy>Teo</cp:lastModifiedBy>
  <cp:revision>181</cp:revision>
  <dcterms:created xsi:type="dcterms:W3CDTF">2005-09-08T15:07:11Z</dcterms:created>
  <dcterms:modified xsi:type="dcterms:W3CDTF">2017-02-05T11:02:16Z</dcterms:modified>
</cp:coreProperties>
</file>