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78" r:id="rId2"/>
    <p:sldId id="289" r:id="rId3"/>
    <p:sldId id="279" r:id="rId4"/>
    <p:sldId id="280" r:id="rId5"/>
    <p:sldId id="281" r:id="rId6"/>
    <p:sldId id="294" r:id="rId7"/>
    <p:sldId id="282" r:id="rId8"/>
    <p:sldId id="283" r:id="rId9"/>
    <p:sldId id="284" r:id="rId10"/>
    <p:sldId id="285" r:id="rId11"/>
    <p:sldId id="286" r:id="rId12"/>
    <p:sldId id="287" r:id="rId13"/>
    <p:sldId id="291" r:id="rId14"/>
    <p:sldId id="293" r:id="rId15"/>
    <p:sldId id="290" r:id="rId16"/>
    <p:sldId id="288" r:id="rId1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74" d="100"/>
          <a:sy n="74" d="100"/>
        </p:scale>
        <p:origin x="-17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61615B-E3DC-488C-BE56-D8DFB53B091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211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345F8-7DF5-49D1-BF1B-F76C437E39D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71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FD046-D080-4D18-996B-26BE7FF889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1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3B6A3-70C1-4594-A85E-DD5B3E5AA9B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48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597D8-86E4-4194-83E5-CB876DF5F8C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99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EA7A9-DE9A-4E83-BD5F-E7AAE595FE2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94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D33E8-FC06-4900-84FF-596A2E41981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40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46333-4BC9-4DD5-8A42-608F79433CB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30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52C3-3129-42A0-9148-F332ED1B445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74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DCB08-1FA3-4C32-AACC-1251D6A14DD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61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F204-12B4-4FCC-B95B-3F4DC96E90E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5E051-523E-49FD-BD21-24BB45DEC15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E9F90B-7E90-4676-A06B-428A39D3B9D7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qjcCvzWwww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hyperlink" Target="http://www.youtube.com/watch?v=QqjcCvzWwww" TargetMode="External"/><Relationship Id="rId7" Type="http://schemas.openxmlformats.org/officeDocument/2006/relationships/image" Target="../media/image24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yjge1WdCFPs&amp;NR=1" TargetMode="External"/><Relationship Id="rId11" Type="http://schemas.openxmlformats.org/officeDocument/2006/relationships/image" Target="../media/image28.gif"/><Relationship Id="rId5" Type="http://schemas.openxmlformats.org/officeDocument/2006/relationships/image" Target="../media/image23.gif"/><Relationship Id="rId10" Type="http://schemas.openxmlformats.org/officeDocument/2006/relationships/image" Target="../media/image27.jpg"/><Relationship Id="rId4" Type="http://schemas.openxmlformats.org/officeDocument/2006/relationships/image" Target="../media/image22.gif"/><Relationship Id="rId9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http://upload.wikimedia.org/wikipedia/commons/3/32/SDSPAGE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biotechnologyonline.gov.au/popups/int_dnaprofiling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gelelectrophoresis.ex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8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10</a:t>
            </a:fld>
            <a:endParaRPr lang="nl-NL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91680" y="620688"/>
            <a:ext cx="5760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Hetzelfde</a:t>
            </a:r>
            <a:r>
              <a:rPr lang="nl-NL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principe: deeltjesversneller</a:t>
            </a:r>
            <a:endParaRPr lang="nl-NL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100" name="Picture 4" descr="cern-mag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6526055" cy="43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r1_169-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59365"/>
            <a:ext cx="1711503" cy="22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65145" y="5795972"/>
            <a:ext cx="3744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 smtClean="0">
                <a:solidFill>
                  <a:srgbClr val="FFFF00"/>
                </a:solidFill>
                <a:latin typeface="Arial" charset="0"/>
              </a:rPr>
              <a:t>detector</a:t>
            </a:r>
            <a:endParaRPr lang="nl-NL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79712" y="6228020"/>
            <a:ext cx="3744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>
                <a:solidFill>
                  <a:srgbClr val="FFFF00"/>
                </a:solidFill>
                <a:latin typeface="Arial" charset="0"/>
              </a:rPr>
              <a:t>h</a:t>
            </a:r>
            <a:r>
              <a:rPr lang="nl-NL" sz="1800" b="1" dirty="0" smtClean="0">
                <a:solidFill>
                  <a:srgbClr val="FFFF00"/>
                </a:solidFill>
                <a:latin typeface="Arial" charset="0"/>
              </a:rPr>
              <a:t>alf zo groot als de </a:t>
            </a:r>
            <a:r>
              <a:rPr lang="nl-NL" sz="1800" b="1" dirty="0" err="1" smtClean="0">
                <a:solidFill>
                  <a:srgbClr val="FFFF00"/>
                </a:solidFill>
                <a:latin typeface="Arial" charset="0"/>
              </a:rPr>
              <a:t>Notre</a:t>
            </a:r>
            <a:r>
              <a:rPr lang="nl-NL" sz="1800" b="1" dirty="0" smtClean="0">
                <a:solidFill>
                  <a:srgbClr val="FFFF00"/>
                </a:solidFill>
                <a:latin typeface="Arial" charset="0"/>
              </a:rPr>
              <a:t> Dame</a:t>
            </a:r>
            <a:endParaRPr lang="nl-NL" sz="18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124" name="Picture 4" descr="http://www.williamhenry.net/dis_par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35" y="171358"/>
            <a:ext cx="6984776" cy="64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11</a:t>
            </a:fld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Elektrische velden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30" y="1405919"/>
            <a:ext cx="3284092" cy="328409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4701480"/>
            <a:ext cx="7772400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3600" b="1" kern="0" dirty="0" smtClean="0">
                <a:solidFill>
                  <a:srgbClr val="FF3300"/>
                </a:solidFill>
                <a:latin typeface="Arial" charset="0"/>
              </a:rPr>
              <a:t>Toepassingen</a:t>
            </a:r>
            <a:endParaRPr lang="nl-NL" sz="3600" b="1" kern="0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22" y="2015805"/>
            <a:ext cx="2333625" cy="23145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15804"/>
            <a:ext cx="23336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ciencedaily.com/2011/10/111012132655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12</a:t>
            </a:fld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Elektrische velden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9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95536" y="1268760"/>
            <a:ext cx="29523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 smtClean="0">
                <a:solidFill>
                  <a:srgbClr val="FFFF00"/>
                </a:solidFill>
                <a:latin typeface="Arial" charset="0"/>
              </a:rPr>
              <a:t>Alle materie wordt bijeengehouden door chemische bindingen</a:t>
            </a:r>
            <a:endParaRPr lang="nl-NL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779912" y="5469031"/>
            <a:ext cx="29523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 smtClean="0">
                <a:solidFill>
                  <a:srgbClr val="FFFF00"/>
                </a:solidFill>
                <a:latin typeface="Arial" charset="0"/>
              </a:rPr>
              <a:t>Alle chemische bindingen worden veroorzaakt door elektrische krachten</a:t>
            </a:r>
            <a:endParaRPr lang="nl-NL" sz="18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13</a:t>
            </a:fld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Elektrische velden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55776" y="1556792"/>
            <a:ext cx="3888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Krachten in een atoom</a:t>
            </a:r>
          </a:p>
        </p:txBody>
      </p:sp>
      <p:pic>
        <p:nvPicPr>
          <p:cNvPr id="5" name="Excerpt - on 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8544" y="2015805"/>
            <a:ext cx="609600" cy="609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95947"/>
            <a:ext cx="3528391" cy="3528391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92040" y="4051777"/>
            <a:ext cx="864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2+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1619672" y="3667937"/>
            <a:ext cx="2448272" cy="461665"/>
            <a:chOff x="1619672" y="3449870"/>
            <a:chExt cx="2448272" cy="461665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619672" y="3449870"/>
              <a:ext cx="8774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b="1" dirty="0" smtClean="0">
                  <a:solidFill>
                    <a:srgbClr val="FFFF00"/>
                  </a:solidFill>
                  <a:latin typeface="Arial" charset="0"/>
                </a:rPr>
                <a:t>kern</a:t>
              </a:r>
            </a:p>
          </p:txBody>
        </p:sp>
        <p:cxnSp>
          <p:nvCxnSpPr>
            <p:cNvPr id="26" name="Rechte verbindingslijn met pijl 25"/>
            <p:cNvCxnSpPr>
              <a:stCxn id="11" idx="3"/>
            </p:cNvCxnSpPr>
            <p:nvPr/>
          </p:nvCxnSpPr>
          <p:spPr bwMode="auto">
            <a:xfrm flipV="1">
              <a:off x="2497088" y="3680702"/>
              <a:ext cx="1570856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020272" y="5893437"/>
            <a:ext cx="864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1-</a:t>
            </a:r>
          </a:p>
        </p:txBody>
      </p:sp>
      <p:grpSp>
        <p:nvGrpSpPr>
          <p:cNvPr id="2048" name="Groep 2047"/>
          <p:cNvGrpSpPr/>
          <p:nvPr/>
        </p:nvGrpSpPr>
        <p:grpSpPr>
          <a:xfrm>
            <a:off x="2195736" y="5566937"/>
            <a:ext cx="1728192" cy="1135430"/>
            <a:chOff x="2195736" y="5566937"/>
            <a:chExt cx="1728192" cy="1135430"/>
          </a:xfrm>
        </p:grpSpPr>
        <p:cxnSp>
          <p:nvCxnSpPr>
            <p:cNvPr id="22" name="Rechte verbindingslijn met pijl 21"/>
            <p:cNvCxnSpPr/>
            <p:nvPr/>
          </p:nvCxnSpPr>
          <p:spPr bwMode="auto">
            <a:xfrm flipV="1">
              <a:off x="2771800" y="5566937"/>
              <a:ext cx="547464" cy="64075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2195736" y="6240702"/>
              <a:ext cx="172819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b="1" dirty="0" smtClean="0">
                  <a:solidFill>
                    <a:srgbClr val="FFFF00"/>
                  </a:solidFill>
                  <a:latin typeface="Arial" charset="0"/>
                </a:rPr>
                <a:t>elektron</a:t>
              </a:r>
            </a:p>
          </p:txBody>
        </p:sp>
      </p:grp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153420" y="5926444"/>
            <a:ext cx="864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1-</a:t>
            </a:r>
          </a:p>
        </p:txBody>
      </p:sp>
      <p:grpSp>
        <p:nvGrpSpPr>
          <p:cNvPr id="29" name="Groep 28"/>
          <p:cNvGrpSpPr/>
          <p:nvPr/>
        </p:nvGrpSpPr>
        <p:grpSpPr>
          <a:xfrm>
            <a:off x="6055568" y="5599945"/>
            <a:ext cx="2188840" cy="1069415"/>
            <a:chOff x="6055568" y="5599945"/>
            <a:chExt cx="2188840" cy="1069415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6516216" y="6207695"/>
              <a:ext cx="172819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b="1" dirty="0" smtClean="0">
                  <a:solidFill>
                    <a:srgbClr val="FFFF00"/>
                  </a:solidFill>
                  <a:latin typeface="Arial" charset="0"/>
                </a:rPr>
                <a:t>elektron</a:t>
              </a:r>
            </a:p>
          </p:txBody>
        </p:sp>
        <p:cxnSp>
          <p:nvCxnSpPr>
            <p:cNvPr id="30" name="Rechte verbindingslijn met pijl 29"/>
            <p:cNvCxnSpPr/>
            <p:nvPr/>
          </p:nvCxnSpPr>
          <p:spPr bwMode="auto">
            <a:xfrm flipH="1" flipV="1">
              <a:off x="6055568" y="5599945"/>
              <a:ext cx="604664" cy="64075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271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3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0" grpId="0"/>
      <p:bldP spid="2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00" y="2325464"/>
            <a:ext cx="34480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14</a:t>
            </a:fld>
            <a:endParaRPr lang="nl-NL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Elektrische velden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55776" y="1556792"/>
            <a:ext cx="3888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Krachten in een atoom</a:t>
            </a:r>
          </a:p>
        </p:txBody>
      </p:sp>
      <p:pic>
        <p:nvPicPr>
          <p:cNvPr id="5" name="Excerpt - on 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8544" y="2015805"/>
            <a:ext cx="609600" cy="609600"/>
          </a:xfrm>
          <a:prstGeom prst="rect">
            <a:avLst/>
          </a:prstGeom>
        </p:spPr>
      </p:pic>
      <p:grpSp>
        <p:nvGrpSpPr>
          <p:cNvPr id="13" name="Groep 12"/>
          <p:cNvGrpSpPr/>
          <p:nvPr/>
        </p:nvGrpSpPr>
        <p:grpSpPr>
          <a:xfrm>
            <a:off x="3344162" y="4059014"/>
            <a:ext cx="1155818" cy="1252940"/>
            <a:chOff x="3344162" y="4059014"/>
            <a:chExt cx="1155818" cy="1252940"/>
          </a:xfrm>
        </p:grpSpPr>
        <p:cxnSp>
          <p:nvCxnSpPr>
            <p:cNvPr id="22" name="Rechte verbindingslijn met pijl 21"/>
            <p:cNvCxnSpPr/>
            <p:nvPr/>
          </p:nvCxnSpPr>
          <p:spPr bwMode="auto">
            <a:xfrm flipV="1">
              <a:off x="3344162" y="4791075"/>
              <a:ext cx="497588" cy="52087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Rechte verbindingslijn met pijl 26"/>
            <p:cNvCxnSpPr/>
            <p:nvPr/>
          </p:nvCxnSpPr>
          <p:spPr bwMode="auto">
            <a:xfrm flipH="1">
              <a:off x="3838575" y="4059014"/>
              <a:ext cx="661405" cy="72253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963522" y="5792564"/>
            <a:ext cx="3024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elektrische kracht</a:t>
            </a:r>
          </a:p>
        </p:txBody>
      </p:sp>
    </p:spTree>
    <p:extLst>
      <p:ext uri="{BB962C8B-B14F-4D97-AF65-F5344CB8AC3E}">
        <p14:creationId xmlns:p14="http://schemas.microsoft.com/office/powerpoint/2010/main" val="11470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3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15</a:t>
            </a:fld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Elektrische velden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99792" y="1196752"/>
            <a:ext cx="3888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Chemische bindingen</a:t>
            </a:r>
            <a:endParaRPr lang="nl-NL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4" y="4139788"/>
            <a:ext cx="2400267" cy="1440160"/>
          </a:xfrm>
          <a:prstGeom prst="rect">
            <a:avLst/>
          </a:prstGeom>
        </p:spPr>
      </p:pic>
      <p:sp>
        <p:nvSpPr>
          <p:cNvPr id="11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83568" y="1772816"/>
            <a:ext cx="19442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 err="1">
                <a:solidFill>
                  <a:srgbClr val="FFFF00"/>
                </a:solidFill>
                <a:latin typeface="Arial" charset="0"/>
              </a:rPr>
              <a:t>ionbinding</a:t>
            </a:r>
            <a:endParaRPr lang="nl-NL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059832" y="1772816"/>
            <a:ext cx="295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>
                <a:solidFill>
                  <a:srgbClr val="FFFF00"/>
                </a:solidFill>
                <a:latin typeface="Arial" charset="0"/>
              </a:rPr>
              <a:t>c</a:t>
            </a:r>
            <a:r>
              <a:rPr lang="nl-NL" sz="1800" b="1" dirty="0" smtClean="0">
                <a:solidFill>
                  <a:srgbClr val="FFFF00"/>
                </a:solidFill>
                <a:latin typeface="Arial" charset="0"/>
              </a:rPr>
              <a:t>ovalente binding</a:t>
            </a:r>
            <a:endParaRPr lang="nl-NL" sz="18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39788"/>
            <a:ext cx="2400267" cy="14401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22" y="4139788"/>
            <a:ext cx="2388857" cy="1433314"/>
          </a:xfrm>
          <a:prstGeom prst="rect">
            <a:avLst/>
          </a:prstGeom>
        </p:spPr>
      </p:pic>
      <p:sp>
        <p:nvSpPr>
          <p:cNvPr id="15" name="Text Box 8">
            <a:hlinkClick r:id="rId6"/>
          </p:cNvPr>
          <p:cNvSpPr txBox="1">
            <a:spLocks noChangeArrowheads="1"/>
          </p:cNvSpPr>
          <p:nvPr/>
        </p:nvSpPr>
        <p:spPr bwMode="auto">
          <a:xfrm>
            <a:off x="658974" y="5642664"/>
            <a:ext cx="19442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 smtClean="0">
                <a:solidFill>
                  <a:srgbClr val="FFFF00"/>
                </a:solidFill>
                <a:latin typeface="Arial" charset="0"/>
              </a:rPr>
              <a:t>reactie</a:t>
            </a:r>
            <a:endParaRPr lang="nl-NL" sz="18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4" y="2276872"/>
            <a:ext cx="2372389" cy="161848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14109"/>
            <a:ext cx="2157114" cy="1590792"/>
          </a:xfrm>
          <a:prstGeom prst="rect">
            <a:avLst/>
          </a:prstGeom>
        </p:spPr>
      </p:pic>
      <p:grpSp>
        <p:nvGrpSpPr>
          <p:cNvPr id="34" name="Groep 33"/>
          <p:cNvGrpSpPr/>
          <p:nvPr/>
        </p:nvGrpSpPr>
        <p:grpSpPr>
          <a:xfrm>
            <a:off x="340268" y="1589696"/>
            <a:ext cx="4230700" cy="2720008"/>
            <a:chOff x="1628022" y="2077144"/>
            <a:chExt cx="4230700" cy="2720008"/>
          </a:xfrm>
        </p:grpSpPr>
        <p:pic>
          <p:nvPicPr>
            <p:cNvPr id="30" name="Afbeelding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022" y="2077144"/>
              <a:ext cx="4230700" cy="2720008"/>
            </a:xfrm>
            <a:prstGeom prst="rect">
              <a:avLst/>
            </a:prstGeom>
          </p:spPr>
        </p:pic>
        <p:cxnSp>
          <p:nvCxnSpPr>
            <p:cNvPr id="20" name="Rechte verbindingslijn met pijl 19"/>
            <p:cNvCxnSpPr/>
            <p:nvPr/>
          </p:nvCxnSpPr>
          <p:spPr bwMode="auto">
            <a:xfrm>
              <a:off x="2713318" y="3619361"/>
              <a:ext cx="82782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Rechte verbindingslijn met pijl 22"/>
            <p:cNvCxnSpPr/>
            <p:nvPr/>
          </p:nvCxnSpPr>
          <p:spPr bwMode="auto">
            <a:xfrm flipH="1">
              <a:off x="3541145" y="3610156"/>
              <a:ext cx="67983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8">
              <a:hlinkClick r:id="rId3"/>
            </p:cNvPr>
            <p:cNvSpPr txBox="1">
              <a:spLocks noChangeArrowheads="1"/>
            </p:cNvSpPr>
            <p:nvPr/>
          </p:nvSpPr>
          <p:spPr bwMode="auto">
            <a:xfrm>
              <a:off x="2195736" y="4293096"/>
              <a:ext cx="29523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1800" b="1" dirty="0">
                  <a:solidFill>
                    <a:srgbClr val="FFFF00"/>
                  </a:solidFill>
                  <a:latin typeface="Arial" charset="0"/>
                </a:rPr>
                <a:t>e</a:t>
              </a:r>
              <a:r>
                <a:rPr lang="nl-NL" sz="1800" b="1" dirty="0" smtClean="0">
                  <a:solidFill>
                    <a:srgbClr val="FFFF00"/>
                  </a:solidFill>
                  <a:latin typeface="Arial" charset="0"/>
                </a:rPr>
                <a:t>lektrische kracht</a:t>
              </a:r>
              <a:endParaRPr lang="nl-NL" sz="1800" b="1" dirty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grpSp>
        <p:nvGrpSpPr>
          <p:cNvPr id="53" name="Groep 52"/>
          <p:cNvGrpSpPr/>
          <p:nvPr/>
        </p:nvGrpSpPr>
        <p:grpSpPr>
          <a:xfrm>
            <a:off x="3450662" y="970341"/>
            <a:ext cx="3171698" cy="3992788"/>
            <a:chOff x="5008418" y="780281"/>
            <a:chExt cx="3171698" cy="3992788"/>
          </a:xfrm>
        </p:grpSpPr>
        <p:grpSp>
          <p:nvGrpSpPr>
            <p:cNvPr id="52" name="Groep 51"/>
            <p:cNvGrpSpPr/>
            <p:nvPr/>
          </p:nvGrpSpPr>
          <p:grpSpPr>
            <a:xfrm>
              <a:off x="5008418" y="780281"/>
              <a:ext cx="3171698" cy="3992788"/>
              <a:chOff x="5008418" y="801142"/>
              <a:chExt cx="3171698" cy="3992788"/>
            </a:xfrm>
          </p:grpSpPr>
          <p:pic>
            <p:nvPicPr>
              <p:cNvPr id="33" name="Afbeelding 3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75"/>
              <a:stretch/>
            </p:blipFill>
            <p:spPr>
              <a:xfrm>
                <a:off x="5008418" y="801142"/>
                <a:ext cx="3171698" cy="3992788"/>
              </a:xfrm>
              <a:prstGeom prst="rect">
                <a:avLst/>
              </a:prstGeom>
            </p:spPr>
          </p:pic>
          <p:sp>
            <p:nvSpPr>
              <p:cNvPr id="54" name="Text Box 8">
                <a:hlinkClick r:id="rId3"/>
              </p:cNvPr>
              <p:cNvSpPr txBox="1">
                <a:spLocks noChangeArrowheads="1"/>
              </p:cNvSpPr>
              <p:nvPr/>
            </p:nvSpPr>
            <p:spPr bwMode="auto">
              <a:xfrm>
                <a:off x="5357450" y="4289067"/>
                <a:ext cx="267093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nl-NL" sz="1800" b="1" dirty="0" smtClean="0">
                    <a:solidFill>
                      <a:srgbClr val="FFFF00"/>
                    </a:solidFill>
                    <a:latin typeface="Arial" charset="0"/>
                  </a:rPr>
                  <a:t>elektrische kracht</a:t>
                </a:r>
                <a:endParaRPr lang="nl-NL" sz="1800" b="1" dirty="0">
                  <a:solidFill>
                    <a:srgbClr val="FFFF00"/>
                  </a:solidFill>
                  <a:latin typeface="Arial" charset="0"/>
                </a:endParaRPr>
              </a:p>
            </p:txBody>
          </p:sp>
        </p:grpSp>
        <p:cxnSp>
          <p:nvCxnSpPr>
            <p:cNvPr id="40" name="Rechte verbindingslijn met pijl 39"/>
            <p:cNvCxnSpPr/>
            <p:nvPr/>
          </p:nvCxnSpPr>
          <p:spPr bwMode="auto">
            <a:xfrm flipH="1">
              <a:off x="6588224" y="1917251"/>
              <a:ext cx="123895" cy="35369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Rechte verbindingslijn met pijl 43"/>
            <p:cNvCxnSpPr/>
            <p:nvPr/>
          </p:nvCxnSpPr>
          <p:spPr bwMode="auto">
            <a:xfrm flipH="1">
              <a:off x="6267469" y="2645372"/>
              <a:ext cx="169959" cy="3043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Rechte verbindingslijn met pijl 46"/>
            <p:cNvCxnSpPr/>
            <p:nvPr/>
          </p:nvCxnSpPr>
          <p:spPr bwMode="auto">
            <a:xfrm flipV="1">
              <a:off x="6454526" y="2314109"/>
              <a:ext cx="133698" cy="30789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Rechte verbindingslijn met pijl 47"/>
            <p:cNvCxnSpPr/>
            <p:nvPr/>
          </p:nvCxnSpPr>
          <p:spPr bwMode="auto">
            <a:xfrm flipV="1">
              <a:off x="6097509" y="2966735"/>
              <a:ext cx="169960" cy="2855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6" name="Afbeelding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97" y="2295013"/>
            <a:ext cx="2356719" cy="1600340"/>
          </a:xfrm>
          <a:prstGeom prst="rect">
            <a:avLst/>
          </a:prstGeom>
        </p:spPr>
      </p:pic>
      <p:sp>
        <p:nvSpPr>
          <p:cNvPr id="59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576986" y="1772816"/>
            <a:ext cx="295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 smtClean="0">
                <a:solidFill>
                  <a:srgbClr val="FFFF00"/>
                </a:solidFill>
                <a:latin typeface="Arial" charset="0"/>
              </a:rPr>
              <a:t>metaalbinding</a:t>
            </a:r>
            <a:endParaRPr lang="nl-NL" sz="18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8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16</a:t>
            </a:fld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Elektrische velden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35696" y="1556792"/>
            <a:ext cx="3888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Programma</a:t>
            </a:r>
            <a:endParaRPr lang="nl-NL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" name="Excerpt - on 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8544" y="2015805"/>
            <a:ext cx="609600" cy="609600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35944" y="2307062"/>
            <a:ext cx="597641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Waarom elektrische krachten?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Grootte en krachten van ladingen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Veldsterkte, kracht en veldlijnen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Energie in het elektrische veld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Elektroforese</a:t>
            </a:r>
            <a:endParaRPr lang="nl-NL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3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xcerpt - on 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8544" y="2015805"/>
            <a:ext cx="609600" cy="609600"/>
          </a:xfrm>
          <a:prstGeom prst="rect">
            <a:avLst/>
          </a:prstGeom>
        </p:spPr>
      </p:pic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2</a:t>
            </a:fld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381000"/>
            <a:ext cx="7772400" cy="743744"/>
          </a:xfrm>
        </p:spPr>
        <p:txBody>
          <a:bodyPr/>
          <a:lstStyle/>
          <a:p>
            <a:r>
              <a:rPr lang="nl-NL" sz="3600" b="1" dirty="0" smtClean="0">
                <a:solidFill>
                  <a:srgbClr val="FF3300"/>
                </a:solidFill>
                <a:latin typeface="Arial" charset="0"/>
              </a:rPr>
              <a:t>Elektrische velden</a:t>
            </a:r>
            <a:endParaRPr lang="nl-NL" sz="3600" b="1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30" y="1405919"/>
            <a:ext cx="3284092" cy="328409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4701480"/>
            <a:ext cx="7772400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3600" b="1" kern="0" dirty="0" smtClean="0">
                <a:solidFill>
                  <a:srgbClr val="FF3300"/>
                </a:solidFill>
                <a:latin typeface="Arial" charset="0"/>
              </a:rPr>
              <a:t>Toepassingen</a:t>
            </a:r>
            <a:endParaRPr lang="nl-NL" sz="3600" b="1" kern="0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22" y="2015805"/>
            <a:ext cx="2333625" cy="23145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15804"/>
            <a:ext cx="23336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3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hoto Credit:  Adrian Ritch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3780" r="1903" b="3990"/>
          <a:stretch/>
        </p:blipFill>
        <p:spPr bwMode="auto">
          <a:xfrm>
            <a:off x="1198017" y="1455420"/>
            <a:ext cx="7335104" cy="470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0721" y="4701480"/>
            <a:ext cx="7772400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nl-NL" sz="3600" b="1" kern="0" dirty="0" smtClean="0">
                <a:solidFill>
                  <a:srgbClr val="FF3300"/>
                </a:solidFill>
                <a:latin typeface="Arial" charset="0"/>
              </a:rPr>
              <a:t>Toepassingen</a:t>
            </a:r>
            <a:endParaRPr lang="nl-NL" sz="3600" b="1" kern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19872" y="1556792"/>
            <a:ext cx="2389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Elektroforese</a:t>
            </a:r>
            <a:endParaRPr lang="nl-NL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8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59675 L 1.11111E-6 -4.81481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4</a:t>
            </a:fld>
            <a:endParaRPr lang="nl-NL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11610" y="1108238"/>
            <a:ext cx="32082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Scheidingstechniek</a:t>
            </a:r>
            <a:endParaRPr lang="nl-NL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" name="Picture 2" descr="File:Gel electrophoresis appara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3257"/>
            <a:ext cx="2304256" cy="294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ile:SDSPAGE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33059"/>
            <a:ext cx="1845928" cy="159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58" y="2713257"/>
            <a:ext cx="2753518" cy="2858082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19872" y="1556792"/>
            <a:ext cx="2389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Elektroforese</a:t>
            </a:r>
            <a:endParaRPr lang="nl-NL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00312 -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5</a:t>
            </a:fld>
            <a:endParaRPr lang="nl-NL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07704" y="548680"/>
            <a:ext cx="5256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DNA onderzoek</a:t>
            </a:r>
            <a:endParaRPr lang="nl-NL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" name="Afbeelding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1681162"/>
            <a:ext cx="62960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6</a:t>
            </a:fld>
            <a:endParaRPr lang="nl-NL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07704" y="548680"/>
            <a:ext cx="5256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DNA onderzoek</a:t>
            </a:r>
            <a:endParaRPr lang="nl-NL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38300"/>
            <a:ext cx="4152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9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07704" y="548680"/>
            <a:ext cx="5256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Elektroforese principe</a:t>
            </a:r>
            <a:endParaRPr lang="nl-NL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5760"/>
            <a:ext cx="3816424" cy="37501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37695"/>
            <a:ext cx="3769751" cy="3520186"/>
          </a:xfrm>
          <a:prstGeom prst="rect">
            <a:avLst/>
          </a:prstGeom>
        </p:spPr>
      </p:pic>
      <p:sp>
        <p:nvSpPr>
          <p:cNvPr id="6" name="Toelichting met afgeronde rechthoek 5"/>
          <p:cNvSpPr/>
          <p:nvPr/>
        </p:nvSpPr>
        <p:spPr bwMode="auto">
          <a:xfrm>
            <a:off x="971600" y="5229200"/>
            <a:ext cx="2016224" cy="762248"/>
          </a:xfrm>
          <a:prstGeom prst="wedgeRoundRectCallout">
            <a:avLst>
              <a:gd name="adj1" fmla="val 21527"/>
              <a:gd name="adj2" fmla="val -8536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Spanningsbron: zorgt voor elektrische lading op twee platen</a:t>
            </a:r>
          </a:p>
        </p:txBody>
      </p:sp>
      <p:sp>
        <p:nvSpPr>
          <p:cNvPr id="7" name="Toelichting met afgeronde rechthoek 6"/>
          <p:cNvSpPr/>
          <p:nvPr/>
        </p:nvSpPr>
        <p:spPr bwMode="auto">
          <a:xfrm>
            <a:off x="1187624" y="1057056"/>
            <a:ext cx="2016224" cy="762248"/>
          </a:xfrm>
          <a:prstGeom prst="wedgeRoundRectCallout">
            <a:avLst>
              <a:gd name="adj1" fmla="val 49872"/>
              <a:gd name="adj2" fmla="val 14637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200" b="1" dirty="0" smtClean="0">
                <a:latin typeface="Calibri" pitchFamily="34" charset="0"/>
              </a:rPr>
              <a:t>Een geladen molecuul op deze plaats ondervindt een </a:t>
            </a:r>
            <a:r>
              <a:rPr lang="nl-NL" sz="1400" b="1" i="1" dirty="0" smtClean="0">
                <a:solidFill>
                  <a:srgbClr val="FF0000"/>
                </a:solidFill>
                <a:latin typeface="Calibri" pitchFamily="34" charset="0"/>
              </a:rPr>
              <a:t>elektrische kracht</a:t>
            </a:r>
            <a:endParaRPr kumimoji="0" lang="nl-NL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oelichting met afgeronde rechthoek 8"/>
          <p:cNvSpPr/>
          <p:nvPr/>
        </p:nvSpPr>
        <p:spPr bwMode="auto">
          <a:xfrm>
            <a:off x="5508104" y="1057056"/>
            <a:ext cx="2016224" cy="762248"/>
          </a:xfrm>
          <a:prstGeom prst="wedgeRoundRectCallout">
            <a:avLst>
              <a:gd name="adj1" fmla="val 49872"/>
              <a:gd name="adj2" fmla="val 14637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200" b="1" dirty="0" smtClean="0">
                <a:latin typeface="Calibri" pitchFamily="34" charset="0"/>
              </a:rPr>
              <a:t>Zonder geladen deeltje is er toch een invloed in deze ruimte: een </a:t>
            </a:r>
            <a:r>
              <a:rPr lang="nl-NL" sz="1400" b="1" i="1" dirty="0" smtClean="0">
                <a:solidFill>
                  <a:srgbClr val="FF0000"/>
                </a:solidFill>
                <a:latin typeface="Calibri" pitchFamily="34" charset="0"/>
              </a:rPr>
              <a:t>elektrisch veld</a:t>
            </a:r>
            <a:endParaRPr kumimoji="0" lang="nl-NL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4" name="Toelichting met afgeronde rechthoek 13"/>
          <p:cNvSpPr/>
          <p:nvPr/>
        </p:nvSpPr>
        <p:spPr bwMode="auto">
          <a:xfrm>
            <a:off x="5130583" y="5271659"/>
            <a:ext cx="2016224" cy="533605"/>
          </a:xfrm>
          <a:prstGeom prst="wedgeRoundRectCallout">
            <a:avLst>
              <a:gd name="adj1" fmla="val -10426"/>
              <a:gd name="adj2" fmla="val -30539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200" b="1" i="1" dirty="0" smtClean="0">
                <a:solidFill>
                  <a:srgbClr val="FF0000"/>
                </a:solidFill>
                <a:latin typeface="Calibri" pitchFamily="34" charset="0"/>
              </a:rPr>
              <a:t>Veldlijnen </a:t>
            </a:r>
            <a:r>
              <a:rPr lang="nl-NL" sz="1200" b="1" dirty="0" smtClean="0">
                <a:latin typeface="Calibri" pitchFamily="34" charset="0"/>
              </a:rPr>
              <a:t>geven de richting aan op een </a:t>
            </a:r>
            <a:r>
              <a:rPr lang="nl-NL" sz="1200" b="1" i="1" dirty="0">
                <a:solidFill>
                  <a:srgbClr val="FF0000"/>
                </a:solidFill>
                <a:latin typeface="Calibri" pitchFamily="34" charset="0"/>
              </a:rPr>
              <a:t>positieve</a:t>
            </a:r>
            <a:r>
              <a:rPr lang="nl-NL" sz="1200" b="1" dirty="0" smtClean="0">
                <a:latin typeface="Calibri" pitchFamily="34" charset="0"/>
              </a:rPr>
              <a:t> lading</a:t>
            </a:r>
            <a:endParaRPr kumimoji="0" lang="nl-NL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oelichting met afgeronde rechthoek 14"/>
          <p:cNvSpPr/>
          <p:nvPr/>
        </p:nvSpPr>
        <p:spPr bwMode="auto">
          <a:xfrm>
            <a:off x="3102124" y="5805264"/>
            <a:ext cx="2016224" cy="762248"/>
          </a:xfrm>
          <a:prstGeom prst="wedgeRoundRectCallout">
            <a:avLst>
              <a:gd name="adj1" fmla="val -39286"/>
              <a:gd name="adj2" fmla="val -44115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Het molecuul</a:t>
            </a:r>
            <a:r>
              <a:rPr kumimoji="0" lang="nl-NL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gaat bewegen en wordt voortdurend afgeremd door de gel</a:t>
            </a:r>
            <a:endParaRPr kumimoji="0" lang="nl-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oelichting met afgeronde rechthoek 9"/>
          <p:cNvSpPr/>
          <p:nvPr/>
        </p:nvSpPr>
        <p:spPr bwMode="auto">
          <a:xfrm>
            <a:off x="539552" y="2132856"/>
            <a:ext cx="1008112" cy="398069"/>
          </a:xfrm>
          <a:prstGeom prst="wedgeRoundRectCallout">
            <a:avLst>
              <a:gd name="adj1" fmla="val 98179"/>
              <a:gd name="adj2" fmla="val 7963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gel</a:t>
            </a:r>
          </a:p>
        </p:txBody>
      </p:sp>
    </p:spTree>
    <p:extLst>
      <p:ext uri="{BB962C8B-B14F-4D97-AF65-F5344CB8AC3E}">
        <p14:creationId xmlns:p14="http://schemas.microsoft.com/office/powerpoint/2010/main" val="27927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  <p:bldP spid="1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91680" y="620688"/>
            <a:ext cx="5760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Hetzelfde</a:t>
            </a:r>
            <a:r>
              <a:rPr lang="nl-NL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principe: deeltjesversneller</a:t>
            </a:r>
            <a:endParaRPr lang="nl-NL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85" y="1628800"/>
            <a:ext cx="3528392" cy="3752417"/>
          </a:xfrm>
          <a:prstGeom prst="rect">
            <a:avLst/>
          </a:prstGeom>
        </p:spPr>
      </p:pic>
      <p:sp>
        <p:nvSpPr>
          <p:cNvPr id="14" name="Toelichting met afgeronde rechthoek 13"/>
          <p:cNvSpPr/>
          <p:nvPr/>
        </p:nvSpPr>
        <p:spPr bwMode="auto">
          <a:xfrm>
            <a:off x="6732240" y="1124812"/>
            <a:ext cx="2016224" cy="359972"/>
          </a:xfrm>
          <a:prstGeom prst="wedgeRoundRectCallout">
            <a:avLst>
              <a:gd name="adj1" fmla="val -112467"/>
              <a:gd name="adj2" fmla="val 28942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200" b="1" dirty="0" smtClean="0">
                <a:latin typeface="Calibri" pitchFamily="34" charset="0"/>
              </a:rPr>
              <a:t>vacuüm</a:t>
            </a:r>
            <a:endParaRPr kumimoji="0" lang="nl-NL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6" name="Toelichting met afgeronde rechthoek 15"/>
          <p:cNvSpPr/>
          <p:nvPr/>
        </p:nvSpPr>
        <p:spPr bwMode="auto">
          <a:xfrm>
            <a:off x="6012160" y="5589240"/>
            <a:ext cx="2016224" cy="762248"/>
          </a:xfrm>
          <a:prstGeom prst="wedgeRoundRectCallout">
            <a:avLst>
              <a:gd name="adj1" fmla="val -55262"/>
              <a:gd name="adj2" fmla="val -39753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Het deeltje</a:t>
            </a:r>
            <a:r>
              <a:rPr lang="nl-NL" sz="1200" b="1" dirty="0" smtClean="0">
                <a:latin typeface="Calibri" pitchFamily="34" charset="0"/>
              </a:rPr>
              <a:t> gaat versneld be</a:t>
            </a:r>
            <a:r>
              <a:rPr kumimoji="0" lang="nl-NL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wegen want het wordt </a:t>
            </a:r>
            <a:r>
              <a:rPr lang="nl-NL" sz="1200" b="1" dirty="0" smtClean="0">
                <a:latin typeface="Calibri" pitchFamily="34" charset="0"/>
              </a:rPr>
              <a:t>nergens door </a:t>
            </a:r>
            <a:r>
              <a:rPr kumimoji="0" lang="nl-NL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afgeremd </a:t>
            </a:r>
            <a:endParaRPr kumimoji="0" lang="nl-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115616" y="2891036"/>
            <a:ext cx="2493992" cy="1762100"/>
            <a:chOff x="1115616" y="2891036"/>
            <a:chExt cx="2493992" cy="1762100"/>
          </a:xfrm>
        </p:grpSpPr>
        <p:sp>
          <p:nvSpPr>
            <p:cNvPr id="6" name="Toelichting met afgeronde rechthoek 5"/>
            <p:cNvSpPr/>
            <p:nvPr/>
          </p:nvSpPr>
          <p:spPr bwMode="auto">
            <a:xfrm>
              <a:off x="1115616" y="4077072"/>
              <a:ext cx="2016224" cy="576064"/>
            </a:xfrm>
            <a:prstGeom prst="wedgeRoundRectCallout">
              <a:avLst>
                <a:gd name="adj1" fmla="val 63517"/>
                <a:gd name="adj2" fmla="val -241396"/>
                <a:gd name="adj3" fmla="val 16667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1200" b="1" dirty="0">
                  <a:latin typeface="Calibri" pitchFamily="34" charset="0"/>
                </a:rPr>
                <a:t>d</a:t>
              </a:r>
              <a:r>
                <a:rPr kumimoji="0" lang="nl-NL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oor een gaatje in</a:t>
              </a:r>
              <a:r>
                <a:rPr kumimoji="0" lang="nl-NL" sz="12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de plaat “ontsnapt” het deeltje</a:t>
              </a:r>
              <a:endParaRPr kumimoji="0" lang="nl-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" name="Rechthoek 1"/>
            <p:cNvSpPr/>
            <p:nvPr/>
          </p:nvSpPr>
          <p:spPr bwMode="auto">
            <a:xfrm>
              <a:off x="3259088" y="2891036"/>
              <a:ext cx="350520" cy="887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5" name="Rechte verbindingslijn 4"/>
          <p:cNvCxnSpPr/>
          <p:nvPr/>
        </p:nvCxnSpPr>
        <p:spPr bwMode="auto">
          <a:xfrm>
            <a:off x="3150890" y="2925899"/>
            <a:ext cx="27363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dash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936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F86E-78CB-4DC4-BD9F-CA83A7C36720}" type="slidenum">
              <a:rPr lang="nl-NL"/>
              <a:pPr/>
              <a:t>9</a:t>
            </a:fld>
            <a:endParaRPr lang="nl-NL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91680" y="620688"/>
            <a:ext cx="6192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 smtClean="0">
                <a:solidFill>
                  <a:srgbClr val="FFFF00"/>
                </a:solidFill>
                <a:latin typeface="Arial" charset="0"/>
              </a:rPr>
              <a:t>Praktische uitvoering: deeltjesversneller</a:t>
            </a:r>
            <a:endParaRPr lang="nl-NL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" name="Picture 2" descr="http://startswithabang.com/wp-content/uploads/2008/11/particle-accelerator-at-c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3" y="1268760"/>
            <a:ext cx="3857113" cy="238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ERN accelera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7" y="2208991"/>
            <a:ext cx="4286187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1560" y="3825914"/>
            <a:ext cx="37444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>
                <a:solidFill>
                  <a:srgbClr val="FFFF00"/>
                </a:solidFill>
                <a:latin typeface="Arial" charset="0"/>
              </a:rPr>
              <a:t>t</a:t>
            </a:r>
            <a:r>
              <a:rPr lang="nl-NL" sz="1800" b="1" dirty="0" smtClean="0">
                <a:solidFill>
                  <a:srgbClr val="FFFF00"/>
                </a:solidFill>
                <a:latin typeface="Arial" charset="0"/>
              </a:rPr>
              <a:t>unnel onder de grens van Frankrijk en Zwitserland</a:t>
            </a:r>
            <a:endParaRPr lang="nl-NL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58762" y="5229200"/>
            <a:ext cx="3744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 smtClean="0">
                <a:solidFill>
                  <a:srgbClr val="FFFF00"/>
                </a:solidFill>
                <a:latin typeface="Arial" charset="0"/>
              </a:rPr>
              <a:t>27 km lang</a:t>
            </a:r>
            <a:endParaRPr lang="nl-NL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" name="Toelichting met afgeronde rechthoek 14"/>
          <p:cNvSpPr/>
          <p:nvPr/>
        </p:nvSpPr>
        <p:spPr bwMode="auto">
          <a:xfrm>
            <a:off x="6586954" y="2499403"/>
            <a:ext cx="2016224" cy="359972"/>
          </a:xfrm>
          <a:prstGeom prst="wedgeRoundRectCallout">
            <a:avLst>
              <a:gd name="adj1" fmla="val -104737"/>
              <a:gd name="adj2" fmla="val 300970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200" b="1" dirty="0" smtClean="0">
                <a:latin typeface="Calibri" pitchFamily="34" charset="0"/>
              </a:rPr>
              <a:t>detector</a:t>
            </a:r>
            <a:endParaRPr kumimoji="0" lang="nl-NL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15008" y="4508941"/>
            <a:ext cx="37444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 smtClean="0">
                <a:solidFill>
                  <a:srgbClr val="FFFF00"/>
                </a:solidFill>
                <a:latin typeface="Arial" charset="0"/>
              </a:rPr>
              <a:t>protonen worden versneld tot 99,9999 % van de lichtsnelheid</a:t>
            </a:r>
            <a:endParaRPr lang="nl-NL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38509" y="5210263"/>
            <a:ext cx="37444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>
                <a:solidFill>
                  <a:srgbClr val="FFFF00"/>
                </a:solidFill>
                <a:latin typeface="Arial" charset="0"/>
              </a:rPr>
              <a:t>s</a:t>
            </a:r>
            <a:r>
              <a:rPr lang="nl-NL" sz="1800" b="1" dirty="0" smtClean="0">
                <a:solidFill>
                  <a:srgbClr val="FFFF00"/>
                </a:solidFill>
                <a:latin typeface="Arial" charset="0"/>
              </a:rPr>
              <a:t>neller dan lichtsnelheid gaat niet: relativiteitstheorie</a:t>
            </a:r>
            <a:endParaRPr lang="nl-NL" sz="18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104" name="Picture 8" descr="http://www.picgifs.com/graphics/e/einstein/graphics-einstein-26385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92" y="5352226"/>
            <a:ext cx="1095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54533" y="5877272"/>
            <a:ext cx="37444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 smtClean="0">
                <a:solidFill>
                  <a:srgbClr val="FFFF00"/>
                </a:solidFill>
                <a:latin typeface="Arial" charset="0"/>
              </a:rPr>
              <a:t>De protonen botsen op elkaar en produceren ontelbaar veel nieuwe deeltjes</a:t>
            </a:r>
            <a:endParaRPr lang="nl-NL" sz="18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 animBg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240</Words>
  <Application>Microsoft Office PowerPoint</Application>
  <PresentationFormat>Diavoorstelling (4:3)</PresentationFormat>
  <Paragraphs>73</Paragraphs>
  <Slides>16</Slides>
  <Notes>0</Notes>
  <HiddenSlides>0</HiddenSlides>
  <MMClips>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Standaardontwerp</vt:lpstr>
      <vt:lpstr>PowerPoint-presentatie</vt:lpstr>
      <vt:lpstr>Elektrische velden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Elektrische velden</vt:lpstr>
      <vt:lpstr>Elektrische velden</vt:lpstr>
      <vt:lpstr>Elektrische velden</vt:lpstr>
      <vt:lpstr>Elektrische velden</vt:lpstr>
      <vt:lpstr>Elektrische velden</vt:lpstr>
      <vt:lpstr>Elektrische velden</vt:lpstr>
    </vt:vector>
  </TitlesOfParts>
  <Company>Océ Technologies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Elektrische veiligheid</dc:title>
  <dc:creator>Administrator</dc:creator>
  <cp:lastModifiedBy>Kleintjes,Teo T.J.</cp:lastModifiedBy>
  <cp:revision>133</cp:revision>
  <dcterms:created xsi:type="dcterms:W3CDTF">2005-09-08T15:07:11Z</dcterms:created>
  <dcterms:modified xsi:type="dcterms:W3CDTF">2015-03-11T12:03:16Z</dcterms:modified>
</cp:coreProperties>
</file>