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91" r:id="rId3"/>
    <p:sldId id="294" r:id="rId4"/>
    <p:sldId id="276" r:id="rId5"/>
    <p:sldId id="275" r:id="rId6"/>
    <p:sldId id="277" r:id="rId7"/>
    <p:sldId id="280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3" r:id="rId2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61615B-E3DC-488C-BE56-D8DFB53B09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211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345F8-7DF5-49D1-BF1B-F76C437E39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71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FD046-D080-4D18-996B-26BE7FF889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1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3B6A3-70C1-4594-A85E-DD5B3E5AA9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48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97D8-86E4-4194-83E5-CB876DF5F8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99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EA7A9-DE9A-4E83-BD5F-E7AAE595FE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9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33E8-FC06-4900-84FF-596A2E4198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40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46333-4BC9-4DD5-8A42-608F79433C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3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52C3-3129-42A0-9148-F332ED1B44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7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DCB08-1FA3-4C32-AACC-1251D6A14D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F204-12B4-4FCC-B95B-3F4DC96E90E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3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E051-523E-49FD-BD21-24BB45DEC1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9F90B-7E90-4676-A06B-428A39D3B9D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http://ec.europa.eu/dgs/jrc/site_images/normal_8630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00"/>
          <a:stretch/>
        </p:blipFill>
        <p:spPr bwMode="auto">
          <a:xfrm>
            <a:off x="1331640" y="2482900"/>
            <a:ext cx="5656539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10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196752"/>
            <a:ext cx="639733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>
                <a:latin typeface="Calibri" pitchFamily="34" charset="0"/>
              </a:rPr>
              <a:t>6</a:t>
            </a:r>
            <a:r>
              <a:rPr lang="nl-NL" sz="2000" dirty="0" smtClean="0">
                <a:latin typeface="Calibri" pitchFamily="34" charset="0"/>
              </a:rPr>
              <a:t>	Zet iedere dag (week, maand, uur of zo) de uitslag in de controlekaart en </a:t>
            </a:r>
            <a:r>
              <a:rPr lang="nl-NL" sz="2000" dirty="0">
                <a:latin typeface="Calibri" pitchFamily="34" charset="0"/>
              </a:rPr>
              <a:t>controleer of er een regel wordt overtreden.</a:t>
            </a:r>
          </a:p>
          <a:p>
            <a:pPr defTabSz="355600"/>
            <a:endParaRPr lang="nl-NL" sz="2000" dirty="0" smtClean="0">
              <a:latin typeface="Calibri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5408"/>
          <a:stretch/>
        </p:blipFill>
        <p:spPr bwMode="auto">
          <a:xfrm>
            <a:off x="1331640" y="2491953"/>
            <a:ext cx="5648357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4644008" y="3841979"/>
            <a:ext cx="2732593" cy="1127783"/>
          </a:xfrm>
          <a:prstGeom prst="wedgeRoundRectCallout">
            <a:avLst>
              <a:gd name="adj1" fmla="val -116335"/>
              <a:gd name="adj2" fmla="val -5967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400" b="1" dirty="0" smtClean="0">
                <a:latin typeface="Calibri" pitchFamily="34" charset="0"/>
              </a:rPr>
              <a:t>Buiten de 2</a:t>
            </a:r>
            <a:r>
              <a:rPr lang="el-GR" sz="1400" b="1" dirty="0" smtClean="0">
                <a:latin typeface="Calibri" pitchFamily="34" charset="0"/>
              </a:rPr>
              <a:t>σ</a:t>
            </a:r>
            <a:r>
              <a:rPr lang="nl-NL" sz="1400" b="1" dirty="0" smtClean="0">
                <a:latin typeface="Calibri" pitchFamily="34" charset="0"/>
              </a:rPr>
              <a:t> grens, zou maar 1 op de 20 keer mogen </a:t>
            </a:r>
            <a:r>
              <a:rPr lang="nl-NL" sz="1400" b="1" dirty="0" smtClean="0">
                <a:latin typeface="Calibri" pitchFamily="34" charset="0"/>
              </a:rPr>
              <a:t>voorkomen,</a:t>
            </a:r>
          </a:p>
          <a:p>
            <a:pPr algn="ctr"/>
            <a:r>
              <a:rPr lang="nl-NL" sz="1400" b="1" dirty="0" smtClean="0">
                <a:latin typeface="Calibri" pitchFamily="34" charset="0"/>
              </a:rPr>
              <a:t>dus </a:t>
            </a:r>
            <a:r>
              <a:rPr lang="nl-NL" sz="1400" b="1" dirty="0" smtClean="0">
                <a:latin typeface="Calibri" pitchFamily="34" charset="0"/>
              </a:rPr>
              <a:t>alleen waarschuwing: let op de volgende meting!</a:t>
            </a:r>
            <a:endParaRPr kumimoji="0" 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Ovaal 2"/>
          <p:cNvSpPr/>
          <p:nvPr/>
        </p:nvSpPr>
        <p:spPr bwMode="auto">
          <a:xfrm>
            <a:off x="2483768" y="3553947"/>
            <a:ext cx="288032" cy="2880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34550" y="3503425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1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34550" y="3861048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2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oelichting met afgeronde rechthoek 12"/>
          <p:cNvSpPr/>
          <p:nvPr/>
        </p:nvSpPr>
        <p:spPr bwMode="auto">
          <a:xfrm>
            <a:off x="7164288" y="2802880"/>
            <a:ext cx="1366296" cy="477294"/>
          </a:xfrm>
          <a:prstGeom prst="wedgeRoundRectCallout">
            <a:avLst>
              <a:gd name="adj1" fmla="val -68929"/>
              <a:gd name="adj2" fmla="val 17980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400" b="1" dirty="0" smtClean="0">
                <a:latin typeface="Calibri" pitchFamily="34" charset="0"/>
              </a:rPr>
              <a:t>waarom?</a:t>
            </a:r>
            <a:endParaRPr kumimoji="0" 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3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3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5408"/>
          <a:stretch/>
        </p:blipFill>
        <p:spPr bwMode="auto">
          <a:xfrm>
            <a:off x="1691680" y="2420888"/>
            <a:ext cx="5648357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11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>
                <a:latin typeface="Calibri" pitchFamily="34" charset="0"/>
              </a:rPr>
              <a:t>6</a:t>
            </a:r>
            <a:r>
              <a:rPr lang="nl-NL" sz="2000" dirty="0" smtClean="0">
                <a:latin typeface="Calibri" pitchFamily="34" charset="0"/>
              </a:rPr>
              <a:t>	Zet iedere dag (week, maand, uur of zo) de uitslag in de controlekaart en controleer of er een regel wordt overtreden.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39"/>
          <a:stretch/>
        </p:blipFill>
        <p:spPr bwMode="auto">
          <a:xfrm>
            <a:off x="1691680" y="2419945"/>
            <a:ext cx="5653624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77"/>
          <a:stretch/>
        </p:blipFill>
        <p:spPr bwMode="auto">
          <a:xfrm>
            <a:off x="1691680" y="2419945"/>
            <a:ext cx="5885443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57"/>
          <a:stretch/>
        </p:blipFill>
        <p:spPr bwMode="auto">
          <a:xfrm>
            <a:off x="1691680" y="2420888"/>
            <a:ext cx="5833928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vaal 17"/>
          <p:cNvSpPr/>
          <p:nvPr/>
        </p:nvSpPr>
        <p:spPr bwMode="auto">
          <a:xfrm>
            <a:off x="3485032" y="3414006"/>
            <a:ext cx="288032" cy="2880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al 10"/>
          <p:cNvSpPr/>
          <p:nvPr/>
        </p:nvSpPr>
        <p:spPr bwMode="auto">
          <a:xfrm rot="726795">
            <a:off x="3513103" y="3448557"/>
            <a:ext cx="361748" cy="30592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68"/>
          <a:stretch/>
        </p:blipFill>
        <p:spPr bwMode="auto">
          <a:xfrm>
            <a:off x="1691680" y="2419945"/>
            <a:ext cx="5795291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oelichting met afgeronde rechthoek 11"/>
          <p:cNvSpPr/>
          <p:nvPr/>
        </p:nvSpPr>
        <p:spPr bwMode="auto">
          <a:xfrm>
            <a:off x="5710108" y="2273483"/>
            <a:ext cx="2732593" cy="1083509"/>
          </a:xfrm>
          <a:prstGeom prst="wedgeRoundRectCallout">
            <a:avLst>
              <a:gd name="adj1" fmla="val -105502"/>
              <a:gd name="adj2" fmla="val 6338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400" b="1" i="1" dirty="0" smtClean="0">
                <a:latin typeface="Calibri" pitchFamily="34" charset="0"/>
              </a:rPr>
              <a:t>Twee </a:t>
            </a:r>
            <a:r>
              <a:rPr lang="nl-NL" sz="1400" b="1" dirty="0" smtClean="0">
                <a:latin typeface="Calibri" pitchFamily="34" charset="0"/>
              </a:rPr>
              <a:t>keer buiten de 2</a:t>
            </a:r>
            <a:r>
              <a:rPr lang="el-GR" sz="1400" b="1" dirty="0" smtClean="0">
                <a:latin typeface="Calibri" pitchFamily="34" charset="0"/>
              </a:rPr>
              <a:t>σ</a:t>
            </a:r>
            <a:r>
              <a:rPr lang="nl-NL" sz="1400" b="1" dirty="0" smtClean="0">
                <a:latin typeface="Calibri" pitchFamily="34" charset="0"/>
              </a:rPr>
              <a:t> grens, (zou maar 1 op de 40 keer mogen voorkomen), dus nu moet actie worden ondernomen</a:t>
            </a:r>
            <a:endParaRPr kumimoji="0" 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037981" y="4725144"/>
            <a:ext cx="4572000" cy="1323439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lvl="0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Actie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de </a:t>
            </a:r>
            <a:r>
              <a:rPr lang="nl-NL" sz="1600" b="1" dirty="0">
                <a:solidFill>
                  <a:srgbClr val="FF0000"/>
                </a:solidFill>
                <a:latin typeface="Calibri" pitchFamily="34" charset="0"/>
              </a:rPr>
              <a:t>meting </a:t>
            </a: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herhalen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nl-NL" sz="1600" b="1" dirty="0">
                <a:solidFill>
                  <a:srgbClr val="FF0000"/>
                </a:solidFill>
                <a:latin typeface="Calibri" pitchFamily="34" charset="0"/>
              </a:rPr>
              <a:t>onderzoek doen naar de </a:t>
            </a: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oorzaak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nl-NL" sz="1600" b="1" dirty="0">
                <a:solidFill>
                  <a:srgbClr val="FF0000"/>
                </a:solidFill>
                <a:latin typeface="Calibri" pitchFamily="34" charset="0"/>
              </a:rPr>
              <a:t>na opheffen oorzaak herhalen van de </a:t>
            </a: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meting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(meestal) nieuwe </a:t>
            </a:r>
            <a:r>
              <a:rPr lang="nl-NL" sz="1600" b="1" dirty="0">
                <a:solidFill>
                  <a:srgbClr val="FF0000"/>
                </a:solidFill>
                <a:latin typeface="Calibri" pitchFamily="34" charset="0"/>
              </a:rPr>
              <a:t>kaart </a:t>
            </a: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starten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Toelichting met afgeronde rechthoek 19"/>
          <p:cNvSpPr/>
          <p:nvPr/>
        </p:nvSpPr>
        <p:spPr bwMode="auto">
          <a:xfrm>
            <a:off x="107504" y="2339855"/>
            <a:ext cx="2732593" cy="1074152"/>
          </a:xfrm>
          <a:prstGeom prst="wedgeRoundRectCallout">
            <a:avLst>
              <a:gd name="adj1" fmla="val 74741"/>
              <a:gd name="adj2" fmla="val 4725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400" b="1" dirty="0" smtClean="0">
                <a:latin typeface="Calibri" pitchFamily="34" charset="0"/>
              </a:rPr>
              <a:t>Buiten de 2</a:t>
            </a:r>
            <a:r>
              <a:rPr lang="el-GR" sz="1400" b="1" dirty="0" smtClean="0">
                <a:latin typeface="Calibri" pitchFamily="34" charset="0"/>
              </a:rPr>
              <a:t>σ</a:t>
            </a:r>
            <a:r>
              <a:rPr lang="nl-NL" sz="1400" b="1" dirty="0" smtClean="0">
                <a:latin typeface="Calibri" pitchFamily="34" charset="0"/>
              </a:rPr>
              <a:t> grens, zou maar 1 op de 20 keer mogen voorkomen, daarom nu alleen waarschuwing: let op de volgende meting!</a:t>
            </a:r>
            <a:endParaRPr kumimoji="0" 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Ovaal 20"/>
          <p:cNvSpPr/>
          <p:nvPr/>
        </p:nvSpPr>
        <p:spPr bwMode="auto">
          <a:xfrm rot="1173640">
            <a:off x="3570353" y="3477429"/>
            <a:ext cx="430192" cy="29777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334550" y="3503425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1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334550" y="3861048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2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330272" y="4242574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3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328343" y="4619765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4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328343" y="4996746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5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336407" y="5361105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6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Toelichting met afgeronde rechthoek 21"/>
          <p:cNvSpPr/>
          <p:nvPr/>
        </p:nvSpPr>
        <p:spPr bwMode="auto">
          <a:xfrm>
            <a:off x="7525608" y="1537944"/>
            <a:ext cx="1366296" cy="477294"/>
          </a:xfrm>
          <a:prstGeom prst="wedgeRoundRectCallout">
            <a:avLst>
              <a:gd name="adj1" fmla="val -80083"/>
              <a:gd name="adj2" fmla="val 17181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400" b="1" dirty="0" smtClean="0">
                <a:latin typeface="Calibri" pitchFamily="34" charset="0"/>
              </a:rPr>
              <a:t>waarom?</a:t>
            </a:r>
            <a:endParaRPr kumimoji="0" 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7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12" grpId="0" animBg="1"/>
      <p:bldP spid="3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30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12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20888"/>
            <a:ext cx="3385947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Waarschuwingsregel</a:t>
            </a:r>
          </a:p>
        </p:txBody>
      </p:sp>
      <p:sp>
        <p:nvSpPr>
          <p:cNvPr id="16" name="Rechthoek 15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</p:spTree>
    <p:extLst>
      <p:ext uri="{BB962C8B-B14F-4D97-AF65-F5344CB8AC3E}">
        <p14:creationId xmlns:p14="http://schemas.microsoft.com/office/powerpoint/2010/main" val="209871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13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20888"/>
            <a:ext cx="3385947" cy="225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1276054"/>
          </a:xfrm>
          <a:prstGeom prst="wedgeRoundRectCallout">
            <a:avLst>
              <a:gd name="adj1" fmla="val -138958"/>
              <a:gd name="adj2" fmla="val 5106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Buiten de 3</a:t>
            </a:r>
            <a:r>
              <a:rPr lang="el-GR" sz="1800" b="1" dirty="0" smtClean="0">
                <a:latin typeface="Calibri" pitchFamily="34" charset="0"/>
              </a:rPr>
              <a:t>σ</a:t>
            </a:r>
            <a:r>
              <a:rPr lang="nl-NL" sz="1800" b="1" dirty="0" smtClean="0">
                <a:latin typeface="Calibri" pitchFamily="34" charset="0"/>
              </a:rPr>
              <a:t> grens (zou maar 1 op de 100 keer mogen voorkomen),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0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14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92896"/>
            <a:ext cx="3428707" cy="211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1011501"/>
          </a:xfrm>
          <a:prstGeom prst="wedgeRoundRectCallout">
            <a:avLst>
              <a:gd name="adj1" fmla="val -149798"/>
              <a:gd name="adj2" fmla="val 2387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Twee keer buiten de 2</a:t>
            </a:r>
            <a:r>
              <a:rPr lang="el-GR" sz="1800" b="1" dirty="0" smtClean="0">
                <a:latin typeface="Calibri" pitchFamily="34" charset="0"/>
              </a:rPr>
              <a:t>σ</a:t>
            </a:r>
            <a:r>
              <a:rPr lang="nl-NL" sz="1800" b="1" dirty="0" smtClean="0">
                <a:latin typeface="Calibri" pitchFamily="34" charset="0"/>
              </a:rPr>
              <a:t> (aan dezelfde kant) dus actie 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6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15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92896"/>
            <a:ext cx="3428707" cy="212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939493"/>
          </a:xfrm>
          <a:prstGeom prst="wedgeRoundRectCallout">
            <a:avLst>
              <a:gd name="adj1" fmla="val -129532"/>
              <a:gd name="adj2" fmla="val 3197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Twee keer buiten de 2</a:t>
            </a:r>
            <a:r>
              <a:rPr lang="el-GR" sz="1800" b="1" dirty="0" smtClean="0">
                <a:latin typeface="Calibri" pitchFamily="34" charset="0"/>
              </a:rPr>
              <a:t>σ</a:t>
            </a:r>
            <a:r>
              <a:rPr lang="nl-NL" sz="1800" b="1" dirty="0" smtClean="0">
                <a:latin typeface="Calibri" pitchFamily="34" charset="0"/>
              </a:rPr>
              <a:t> grens (boven en onder)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7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16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92896"/>
            <a:ext cx="3428707" cy="2170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723469"/>
          </a:xfrm>
          <a:prstGeom prst="wedgeRoundRectCallout">
            <a:avLst>
              <a:gd name="adj1" fmla="val -88057"/>
              <a:gd name="adj2" fmla="val 14597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4  keer buiten de 1</a:t>
            </a:r>
            <a:r>
              <a:rPr lang="el-GR" sz="1800" b="1" dirty="0" smtClean="0">
                <a:latin typeface="Calibri" pitchFamily="34" charset="0"/>
              </a:rPr>
              <a:t>σ</a:t>
            </a:r>
            <a:r>
              <a:rPr lang="nl-NL" sz="1800" b="1" dirty="0" smtClean="0">
                <a:latin typeface="Calibri" pitchFamily="34" charset="0"/>
              </a:rPr>
              <a:t> grens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17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3425146" cy="214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723469"/>
          </a:xfrm>
          <a:prstGeom prst="wedgeRoundRectCallout">
            <a:avLst>
              <a:gd name="adj1" fmla="val -88057"/>
              <a:gd name="adj2" fmla="val 14597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10  Keer aan een kant van het gemiddelde,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Toelichting met afgeronde rechthoek 11"/>
          <p:cNvSpPr/>
          <p:nvPr/>
        </p:nvSpPr>
        <p:spPr bwMode="auto">
          <a:xfrm>
            <a:off x="5710107" y="4507425"/>
            <a:ext cx="2732593" cy="946510"/>
          </a:xfrm>
          <a:prstGeom prst="wedgeRoundRectCallout">
            <a:avLst>
              <a:gd name="adj1" fmla="val -41398"/>
              <a:gd name="adj2" fmla="val 4863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nl-NL" sz="1800" b="1" dirty="0" smtClean="0">
                <a:latin typeface="Calibri" pitchFamily="34" charset="0"/>
              </a:rPr>
              <a:t>Soms wordt ook </a:t>
            </a:r>
            <a:r>
              <a:rPr lang="nl-NL" sz="2800" b="1" dirty="0" smtClean="0">
                <a:solidFill>
                  <a:srgbClr val="FF0000"/>
                </a:solidFill>
                <a:latin typeface="Calibri" pitchFamily="34" charset="0"/>
              </a:rPr>
              <a:t>8</a:t>
            </a:r>
            <a:r>
              <a:rPr lang="nl-NL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x </a:t>
            </a:r>
            <a:r>
              <a:rPr lang="nl-NL" sz="1800" b="1" dirty="0" smtClean="0">
                <a:latin typeface="Calibri" pitchFamily="34" charset="0"/>
              </a:rPr>
              <a:t>gehanteerd </a:t>
            </a:r>
            <a:endParaRPr lang="nl-NL" sz="1800" b="1" dirty="0">
              <a:latin typeface="Calibri" pitchFamily="34" charset="0"/>
            </a:endParaRPr>
          </a:p>
          <a:p>
            <a:pPr algn="ctr"/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 sz="1200" b="1">
                <a:latin typeface="Calibri" panose="020F0502020204030204" pitchFamily="34" charset="0"/>
              </a:rPr>
              <a:pPr/>
              <a:t>18</a:t>
            </a:fld>
            <a:endParaRPr lang="nl-NL" sz="1200" b="1" dirty="0">
              <a:latin typeface="Calibri" panose="020F050202020403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3425146" cy="214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723469"/>
          </a:xfrm>
          <a:prstGeom prst="wedgeRoundRectCallout">
            <a:avLst>
              <a:gd name="adj1" fmla="val -88057"/>
              <a:gd name="adj2" fmla="val 14597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10  Keer aan een kant van het gemiddelde,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Toelichting met afgeronde rechthoek 11"/>
          <p:cNvSpPr/>
          <p:nvPr/>
        </p:nvSpPr>
        <p:spPr bwMode="auto">
          <a:xfrm>
            <a:off x="5710107" y="4507425"/>
            <a:ext cx="2732593" cy="946510"/>
          </a:xfrm>
          <a:prstGeom prst="wedgeRoundRectCallout">
            <a:avLst>
              <a:gd name="adj1" fmla="val -41398"/>
              <a:gd name="adj2" fmla="val 4863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nl-NL" sz="1800" b="1" dirty="0" smtClean="0">
                <a:latin typeface="Calibri" pitchFamily="34" charset="0"/>
              </a:rPr>
              <a:t>Soms wordt ook </a:t>
            </a:r>
            <a:r>
              <a:rPr lang="nl-NL" sz="2800" b="1" dirty="0" smtClean="0">
                <a:solidFill>
                  <a:srgbClr val="FF0000"/>
                </a:solidFill>
                <a:latin typeface="Calibri" pitchFamily="34" charset="0"/>
              </a:rPr>
              <a:t>8</a:t>
            </a:r>
            <a:r>
              <a:rPr lang="nl-NL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x </a:t>
            </a:r>
            <a:r>
              <a:rPr lang="nl-NL" sz="1800" b="1" dirty="0" smtClean="0">
                <a:latin typeface="Calibri" pitchFamily="34" charset="0"/>
              </a:rPr>
              <a:t>gehanteerd </a:t>
            </a:r>
            <a:endParaRPr lang="nl-NL" sz="1800" b="1" dirty="0">
              <a:latin typeface="Calibri" pitchFamily="34" charset="0"/>
            </a:endParaRPr>
          </a:p>
          <a:p>
            <a:pPr algn="ctr"/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19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347864" y="2636912"/>
            <a:ext cx="170421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Vragen?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2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403648" y="4797152"/>
            <a:ext cx="348129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mensen</a:t>
            </a:r>
            <a:endParaRPr lang="nl-NL" sz="1800" dirty="0">
              <a:latin typeface="Arial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materialen</a:t>
            </a:r>
            <a:endParaRPr lang="nl-NL" sz="1800" dirty="0">
              <a:latin typeface="Arial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machines </a:t>
            </a:r>
            <a:r>
              <a:rPr lang="nl-NL" sz="1800" dirty="0">
                <a:latin typeface="Arial" charset="0"/>
              </a:rPr>
              <a:t>en apparaten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metingen </a:t>
            </a:r>
            <a:endParaRPr lang="nl-NL" sz="1800" dirty="0">
              <a:latin typeface="Arial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omstandigheden </a:t>
            </a:r>
            <a:r>
              <a:rPr lang="nl-NL" sz="1800" dirty="0">
                <a:latin typeface="Arial" charset="0"/>
              </a:rPr>
              <a:t>(omgeving</a:t>
            </a:r>
            <a:r>
              <a:rPr lang="nl-NL" sz="1800" dirty="0" smtClean="0">
                <a:latin typeface="Arial" charset="0"/>
              </a:rPr>
              <a:t>)</a:t>
            </a:r>
            <a:endParaRPr lang="nl-NL" sz="1800" dirty="0"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370574" y="1635366"/>
            <a:ext cx="38493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 smtClean="0">
                <a:latin typeface="Arial" charset="0"/>
              </a:rPr>
              <a:t>Je maakt </a:t>
            </a:r>
            <a:r>
              <a:rPr lang="nl-NL" sz="1800" b="1" dirty="0" smtClean="0">
                <a:latin typeface="Arial" charset="0"/>
              </a:rPr>
              <a:t>geen</a:t>
            </a:r>
            <a:r>
              <a:rPr lang="nl-NL" sz="1800" b="1" dirty="0" smtClean="0"/>
              <a:t> </a:t>
            </a:r>
            <a:r>
              <a:rPr lang="nl-NL" sz="1800" b="1" dirty="0">
                <a:latin typeface="Arial" charset="0"/>
              </a:rPr>
              <a:t>twee</a:t>
            </a:r>
            <a:r>
              <a:rPr lang="nl-NL" sz="1800" b="1" dirty="0"/>
              <a:t> </a:t>
            </a:r>
            <a:r>
              <a:rPr lang="nl-NL" sz="1800" b="1" dirty="0">
                <a:latin typeface="Arial" charset="0"/>
              </a:rPr>
              <a:t>keer</a:t>
            </a:r>
            <a:r>
              <a:rPr lang="nl-NL" sz="1800" b="1" dirty="0"/>
              <a:t> </a:t>
            </a:r>
            <a:r>
              <a:rPr lang="nl-NL" sz="1800" b="1" dirty="0">
                <a:latin typeface="Arial" charset="0"/>
              </a:rPr>
              <a:t>precies </a:t>
            </a:r>
            <a:r>
              <a:rPr lang="nl-NL" sz="1800" b="1" dirty="0" smtClean="0">
                <a:latin typeface="Arial" charset="0"/>
              </a:rPr>
              <a:t>hetzelfde product</a:t>
            </a:r>
            <a:endParaRPr lang="nl-NL" sz="1800" b="1" dirty="0">
              <a:latin typeface="Arial" charset="0"/>
            </a:endParaRPr>
          </a:p>
        </p:txBody>
      </p:sp>
      <p:pic>
        <p:nvPicPr>
          <p:cNvPr id="6146" name="Picture 2" descr="http://mix.divide.nl/files/45L0H3DM/images/IMG_2531-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873" y="3375291"/>
            <a:ext cx="2568854" cy="170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echniekinbeeld.nl/uploads/12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35366"/>
            <a:ext cx="2574671" cy="144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381757" y="3446148"/>
            <a:ext cx="34558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 smtClean="0">
                <a:latin typeface="Arial" charset="0"/>
              </a:rPr>
              <a:t>Je </a:t>
            </a:r>
            <a:r>
              <a:rPr lang="nl-NL" sz="1800" b="1" dirty="0" smtClean="0">
                <a:latin typeface="Arial" charset="0"/>
              </a:rPr>
              <a:t>meet </a:t>
            </a:r>
            <a:r>
              <a:rPr lang="nl-NL" sz="1800" b="1" dirty="0" smtClean="0">
                <a:latin typeface="Arial" charset="0"/>
              </a:rPr>
              <a:t>geen</a:t>
            </a:r>
            <a:r>
              <a:rPr lang="nl-NL" sz="1800" b="1" dirty="0" smtClean="0"/>
              <a:t> </a:t>
            </a:r>
            <a:r>
              <a:rPr lang="nl-NL" sz="1800" b="1" dirty="0">
                <a:latin typeface="Arial" charset="0"/>
              </a:rPr>
              <a:t>twee</a:t>
            </a:r>
            <a:r>
              <a:rPr lang="nl-NL" sz="1800" b="1" dirty="0"/>
              <a:t> </a:t>
            </a:r>
            <a:r>
              <a:rPr lang="nl-NL" sz="1800" b="1" dirty="0">
                <a:latin typeface="Arial" charset="0"/>
              </a:rPr>
              <a:t>keer</a:t>
            </a:r>
            <a:r>
              <a:rPr lang="nl-NL" sz="1800" b="1" dirty="0"/>
              <a:t> </a:t>
            </a:r>
            <a:r>
              <a:rPr lang="nl-NL" sz="1800" b="1" dirty="0">
                <a:latin typeface="Arial" charset="0"/>
              </a:rPr>
              <a:t>precies </a:t>
            </a:r>
            <a:r>
              <a:rPr lang="nl-NL" sz="1800" b="1" dirty="0" smtClean="0">
                <a:latin typeface="Arial" charset="0"/>
              </a:rPr>
              <a:t>de</a:t>
            </a:r>
            <a:r>
              <a:rPr lang="nl-NL" sz="1800" b="1" dirty="0" smtClean="0">
                <a:latin typeface="Arial" charset="0"/>
              </a:rPr>
              <a:t>zelfde uitslag</a:t>
            </a:r>
            <a:endParaRPr lang="nl-NL" sz="1800" b="1" dirty="0">
              <a:latin typeface="Arial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403648" y="4427820"/>
            <a:ext cx="18989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 smtClean="0">
                <a:latin typeface="Arial" charset="0"/>
              </a:rPr>
              <a:t>Oorzaak</a:t>
            </a:r>
            <a:endParaRPr lang="nl-NL" sz="1800" b="1" dirty="0">
              <a:latin typeface="Arial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376912" y="1124744"/>
            <a:ext cx="18989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 smtClean="0">
                <a:latin typeface="Arial" charset="0"/>
              </a:rPr>
              <a:t>Industrie</a:t>
            </a:r>
            <a:endParaRPr lang="nl-NL" sz="1800" b="1" dirty="0">
              <a:latin typeface="Arial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376912" y="3076816"/>
            <a:ext cx="18989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 smtClean="0">
                <a:latin typeface="Arial" charset="0"/>
              </a:rPr>
              <a:t>Lab</a:t>
            </a:r>
            <a:endParaRPr lang="nl-NL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1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4" grpId="0" autoUpdateAnimBg="0"/>
      <p:bldP spid="17" grpId="0" autoUpdateAnimBg="0"/>
      <p:bldP spid="18" grpId="0" autoUpdateAnimBg="0"/>
      <p:bldP spid="19" grpId="0" autoUpdateAnimBg="0"/>
      <p:bldP spid="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317375"/>
            <a:ext cx="1905000" cy="457200"/>
          </a:xfrm>
        </p:spPr>
        <p:txBody>
          <a:bodyPr/>
          <a:lstStyle/>
          <a:p>
            <a:fld id="{F9DBF86E-78CB-4DC4-BD9F-CA83A7C36720}" type="slidenum">
              <a:rPr lang="nl-NL"/>
              <a:pPr/>
              <a:t>3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4" r="28412" b="7115"/>
          <a:stretch>
            <a:fillRect/>
          </a:stretch>
        </p:blipFill>
        <p:spPr bwMode="auto">
          <a:xfrm>
            <a:off x="1380583" y="1750588"/>
            <a:ext cx="3094136" cy="25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oelichting met afgeronde rechthoek 9"/>
          <p:cNvSpPr/>
          <p:nvPr/>
        </p:nvSpPr>
        <p:spPr bwMode="auto">
          <a:xfrm>
            <a:off x="286772" y="3849261"/>
            <a:ext cx="2187621" cy="762248"/>
          </a:xfrm>
          <a:prstGeom prst="wedgeRoundRectCallout">
            <a:avLst>
              <a:gd name="adj1" fmla="val 75837"/>
              <a:gd name="adj2" fmla="val -13284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Alleen toevallige </a:t>
            </a:r>
            <a:r>
              <a:rPr lang="nl-NL" sz="1800" b="1" dirty="0" smtClean="0">
                <a:latin typeface="Calibri" pitchFamily="34" charset="0"/>
              </a:rPr>
              <a:t>variaties</a:t>
            </a:r>
            <a:r>
              <a:rPr kumimoji="0" lang="nl-NL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6" r="28412" b="7022"/>
          <a:stretch>
            <a:fillRect/>
          </a:stretch>
        </p:blipFill>
        <p:spPr bwMode="auto">
          <a:xfrm>
            <a:off x="5220071" y="1789029"/>
            <a:ext cx="3066405" cy="249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oelichting met afgeronde rechthoek 12"/>
          <p:cNvSpPr/>
          <p:nvPr/>
        </p:nvSpPr>
        <p:spPr bwMode="auto">
          <a:xfrm>
            <a:off x="3575107" y="4230385"/>
            <a:ext cx="2187621" cy="478676"/>
          </a:xfrm>
          <a:prstGeom prst="wedgeRoundRectCallout">
            <a:avLst>
              <a:gd name="adj1" fmla="val 41005"/>
              <a:gd name="adj2" fmla="val -17529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toevallige </a:t>
            </a:r>
            <a:r>
              <a:rPr lang="nl-NL" sz="1800" b="1" dirty="0" smtClean="0">
                <a:latin typeface="Calibri" pitchFamily="34" charset="0"/>
              </a:rPr>
              <a:t>variaties</a:t>
            </a:r>
            <a:r>
              <a:rPr kumimoji="0" lang="nl-NL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Toelichting met afgeronde rechthoek 14"/>
          <p:cNvSpPr/>
          <p:nvPr/>
        </p:nvSpPr>
        <p:spPr bwMode="auto">
          <a:xfrm>
            <a:off x="5148064" y="1930023"/>
            <a:ext cx="2187621" cy="478676"/>
          </a:xfrm>
          <a:prstGeom prst="wedgeRoundRectCallout">
            <a:avLst>
              <a:gd name="adj1" fmla="val 29975"/>
              <a:gd name="adj2" fmla="val 9532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speciale variaties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Twee soorten variaties</a:t>
            </a:r>
            <a:endParaRPr lang="nl-NL" sz="2000" b="1" dirty="0">
              <a:latin typeface="Arial" charset="0"/>
            </a:endParaRPr>
          </a:p>
        </p:txBody>
      </p:sp>
      <p:sp>
        <p:nvSpPr>
          <p:cNvPr id="17" name="Toelichting met afgeronde rechthoek 16"/>
          <p:cNvSpPr/>
          <p:nvPr/>
        </p:nvSpPr>
        <p:spPr bwMode="auto">
          <a:xfrm>
            <a:off x="1763688" y="5382862"/>
            <a:ext cx="2187621" cy="478676"/>
          </a:xfrm>
          <a:prstGeom prst="wedgeRoundRectCallout">
            <a:avLst>
              <a:gd name="adj1" fmla="val 2949"/>
              <a:gd name="adj2" fmla="val -31785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die zijn er altijd!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oelichting met afgeronde rechthoek 17"/>
          <p:cNvSpPr/>
          <p:nvPr/>
        </p:nvSpPr>
        <p:spPr bwMode="auto">
          <a:xfrm>
            <a:off x="6064538" y="5143524"/>
            <a:ext cx="2187621" cy="718014"/>
          </a:xfrm>
          <a:prstGeom prst="wedgeRoundRectCallout">
            <a:avLst>
              <a:gd name="adj1" fmla="val 5445"/>
              <a:gd name="adj2" fmla="val -33591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hier kan iets vreemds aan de hand zijn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9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6" grpId="0" autoUpdateAnimBg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4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44064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068" y="3145879"/>
            <a:ext cx="4587875" cy="275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oelichting met afgeronde rechthoek 2"/>
          <p:cNvSpPr/>
          <p:nvPr/>
        </p:nvSpPr>
        <p:spPr bwMode="auto">
          <a:xfrm>
            <a:off x="539552" y="2996952"/>
            <a:ext cx="2016224" cy="1524496"/>
          </a:xfrm>
          <a:prstGeom prst="wedgeRoundRectCallout">
            <a:avLst>
              <a:gd name="adj1" fmla="val 74095"/>
              <a:gd name="adj2" fmla="val -289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Mensen: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 variatie van het gehalte</a:t>
            </a:r>
            <a:r>
              <a:rPr kumimoji="0" lang="nl-NL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LDL cholesterol bij een patiënt per week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64845" y="1068705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Wat is acceptabel?</a:t>
            </a:r>
            <a:endParaRPr lang="nl-NL" sz="2000" b="1" dirty="0">
              <a:latin typeface="Arial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47581" y="162880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Grenzen bepalen</a:t>
            </a:r>
            <a:endParaRPr lang="nl-NL" sz="2000" b="1" dirty="0"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014836" y="1697673"/>
            <a:ext cx="314945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Voorbeeld : gezondheid</a:t>
            </a:r>
            <a:endParaRPr lang="nl-NL" sz="2000" b="1" dirty="0" smtClean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b="1" dirty="0" smtClean="0">
                <a:latin typeface="Arial" charset="0"/>
              </a:rPr>
              <a:t>Bovengrens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b="1" dirty="0" smtClean="0">
                <a:latin typeface="Arial" charset="0"/>
              </a:rPr>
              <a:t>Ondergrens</a:t>
            </a:r>
          </a:p>
        </p:txBody>
      </p:sp>
      <p:sp>
        <p:nvSpPr>
          <p:cNvPr id="9" name="Toelichting met afgeronde rechthoek 8"/>
          <p:cNvSpPr/>
          <p:nvPr/>
        </p:nvSpPr>
        <p:spPr bwMode="auto">
          <a:xfrm>
            <a:off x="6156175" y="4797152"/>
            <a:ext cx="2016224" cy="771857"/>
          </a:xfrm>
          <a:prstGeom prst="wedgeRoundRectCallout">
            <a:avLst>
              <a:gd name="adj1" fmla="val -38270"/>
              <a:gd name="adj2" fmla="val -19208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Arts beslist of er</a:t>
            </a:r>
            <a:r>
              <a:rPr kumimoji="0" lang="nl-NL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actie nodig is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utoUpdateAnimBg="0"/>
      <p:bldP spid="15" grpId="0" autoUpdateAnimBg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5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99000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Bij bewaking van processen en meetmethoden</a:t>
            </a:r>
            <a:endParaRPr lang="nl-NL" sz="2000" b="1" dirty="0"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368500" y="4581128"/>
            <a:ext cx="58676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 smtClean="0">
                <a:latin typeface="Arial" charset="0"/>
              </a:rPr>
              <a:t>95% betrouwbaarheid</a:t>
            </a:r>
            <a:endParaRPr lang="nl-NL" sz="1800" b="1" dirty="0">
              <a:latin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768" y="2132856"/>
            <a:ext cx="3945402" cy="24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99001" y="1660738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Uitgaan van normaalverdeling</a:t>
            </a:r>
            <a:endParaRPr lang="nl-NL" sz="2000" b="1" dirty="0">
              <a:latin typeface="Arial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368624" y="4980920"/>
            <a:ext cx="5867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alles binnen 2</a:t>
            </a:r>
            <a:r>
              <a:rPr lang="el-GR" sz="1800" dirty="0" smtClean="0">
                <a:latin typeface="Arial" charset="0"/>
              </a:rPr>
              <a:t>σ</a:t>
            </a:r>
            <a:r>
              <a:rPr lang="nl-NL" sz="1800" dirty="0" smtClean="0">
                <a:latin typeface="Arial" charset="0"/>
              </a:rPr>
              <a:t> is OK (Eng: in control)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1800" dirty="0">
                <a:latin typeface="Arial" charset="0"/>
              </a:rPr>
              <a:t>t</a:t>
            </a:r>
            <a:r>
              <a:rPr lang="nl-NL" sz="1800" dirty="0" smtClean="0">
                <a:latin typeface="Arial" charset="0"/>
              </a:rPr>
              <a:t>ussen </a:t>
            </a:r>
            <a:r>
              <a:rPr lang="nl-NL" sz="1800" dirty="0">
                <a:latin typeface="Arial" charset="0"/>
              </a:rPr>
              <a:t>2</a:t>
            </a:r>
            <a:r>
              <a:rPr lang="el-GR" sz="1800" dirty="0">
                <a:latin typeface="Arial" charset="0"/>
              </a:rPr>
              <a:t>σ</a:t>
            </a:r>
            <a:r>
              <a:rPr lang="nl-NL" sz="1800" dirty="0">
                <a:latin typeface="Arial" charset="0"/>
              </a:rPr>
              <a:t> </a:t>
            </a:r>
            <a:r>
              <a:rPr lang="nl-NL" sz="1800" dirty="0" smtClean="0">
                <a:latin typeface="Arial" charset="0"/>
              </a:rPr>
              <a:t>en 3</a:t>
            </a:r>
            <a:r>
              <a:rPr lang="el-GR" sz="1800" dirty="0" smtClean="0">
                <a:latin typeface="Arial" charset="0"/>
              </a:rPr>
              <a:t>σ</a:t>
            </a:r>
            <a:r>
              <a:rPr lang="nl-NL" sz="1800" dirty="0" smtClean="0">
                <a:latin typeface="Arial" charset="0"/>
              </a:rPr>
              <a:t> </a:t>
            </a:r>
            <a:r>
              <a:rPr lang="nl-NL" sz="1800" dirty="0" smtClean="0">
                <a:latin typeface="Arial" charset="0"/>
                <a:sym typeface="Wingdings" pitchFamily="2" charset="2"/>
              </a:rPr>
              <a:t> </a:t>
            </a:r>
            <a:r>
              <a:rPr lang="nl-NL" sz="1800" dirty="0" smtClean="0">
                <a:latin typeface="Arial" charset="0"/>
              </a:rPr>
              <a:t>waarschuwing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1800" dirty="0">
                <a:latin typeface="Arial" charset="0"/>
              </a:rPr>
              <a:t>buiten 3</a:t>
            </a:r>
            <a:r>
              <a:rPr lang="el-GR" sz="1800" dirty="0">
                <a:latin typeface="Arial" charset="0"/>
              </a:rPr>
              <a:t>σ</a:t>
            </a:r>
            <a:r>
              <a:rPr lang="nl-NL" sz="1800" dirty="0">
                <a:latin typeface="Arial" charset="0"/>
              </a:rPr>
              <a:t> </a:t>
            </a:r>
            <a:r>
              <a:rPr lang="nl-NL" sz="1800" dirty="0" smtClean="0">
                <a:latin typeface="Arial" charset="0"/>
                <a:sym typeface="Wingdings" pitchFamily="2" charset="2"/>
              </a:rPr>
              <a:t> actie</a:t>
            </a:r>
            <a:endParaRPr lang="nl-NL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3" grpId="0" autoUpdateAnimBg="0"/>
      <p:bldP spid="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6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99000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Grenzen voor controle</a:t>
            </a:r>
            <a:endParaRPr lang="nl-NL" sz="2000" b="1" dirty="0">
              <a:latin typeface="Arial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7" y="1268760"/>
            <a:ext cx="73628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1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7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15615" y="1844824"/>
            <a:ext cx="639733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defTabSz="355600">
              <a:buFont typeface="+mj-lt"/>
              <a:buAutoNum type="arabicPeriod"/>
            </a:pPr>
            <a:r>
              <a:rPr lang="nl-NL" sz="2000" dirty="0" smtClean="0">
                <a:latin typeface="Calibri" pitchFamily="34" charset="0"/>
              </a:rPr>
              <a:t>Koop </a:t>
            </a:r>
            <a:r>
              <a:rPr lang="nl-NL" sz="2000" dirty="0">
                <a:latin typeface="Calibri" pitchFamily="34" charset="0"/>
              </a:rPr>
              <a:t>een controlemonster en gebruik de door de leverancier opgegeven </a:t>
            </a:r>
            <a:r>
              <a:rPr lang="nl-NL" sz="2000" dirty="0" smtClean="0">
                <a:latin typeface="Calibri" pitchFamily="34" charset="0"/>
              </a:rPr>
              <a:t>grenzen (vaak </a:t>
            </a:r>
            <a:r>
              <a:rPr lang="nl-NL" sz="2000" dirty="0">
                <a:latin typeface="Calibri" pitchFamily="34" charset="0"/>
              </a:rPr>
              <a:t>de 2</a:t>
            </a:r>
            <a:r>
              <a:rPr lang="nl-NL" sz="2000" dirty="0" smtClean="0">
                <a:latin typeface="Calibri" pitchFamily="34" charset="0"/>
                <a:sym typeface="Symbol"/>
              </a:rPr>
              <a:t> grens)</a:t>
            </a:r>
            <a:r>
              <a:rPr lang="nl-NL" sz="2000" dirty="0" smtClean="0">
                <a:latin typeface="Calibri" pitchFamily="34" charset="0"/>
              </a:rPr>
              <a:t>.</a:t>
            </a:r>
          </a:p>
          <a:p>
            <a:pPr marL="0" lvl="1" defTabSz="355600"/>
            <a:r>
              <a:rPr lang="nl-NL" sz="2000" dirty="0" smtClean="0">
                <a:latin typeface="Calibri" pitchFamily="34" charset="0"/>
              </a:rPr>
              <a:t>Of</a:t>
            </a:r>
          </a:p>
          <a:p>
            <a:pPr marL="457200" lvl="2" defTabSz="355600"/>
            <a:r>
              <a:rPr lang="nl-NL" sz="2000" dirty="0" smtClean="0">
                <a:latin typeface="Calibri" pitchFamily="34" charset="0"/>
              </a:rPr>
              <a:t>Doe tenminste 10 (liever 15) bepalingen van een zelfgemaakt controlemonster met behulp van de methode of het apparaat dat je wilt controleren.</a:t>
            </a:r>
          </a:p>
        </p:txBody>
      </p:sp>
      <p:pic>
        <p:nvPicPr>
          <p:cNvPr id="57346" name="il_fi" descr="http://ec.europa.eu/dgs/jrc/site_images/normal_8630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28988"/>
            <a:ext cx="327505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oelichting met afgeronde rechthoek 6"/>
          <p:cNvSpPr/>
          <p:nvPr/>
        </p:nvSpPr>
        <p:spPr bwMode="auto">
          <a:xfrm>
            <a:off x="755576" y="4509120"/>
            <a:ext cx="2103760" cy="1008112"/>
          </a:xfrm>
          <a:prstGeom prst="wedgeRoundRectCallout">
            <a:avLst>
              <a:gd name="adj1" fmla="val 107901"/>
              <a:gd name="adj2" fmla="val 88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CRM</a:t>
            </a:r>
          </a:p>
          <a:p>
            <a:pPr algn="ctr"/>
            <a:r>
              <a:rPr lang="nl-NL" sz="1800" b="1" dirty="0" err="1" smtClean="0">
                <a:latin typeface="Calibri" pitchFamily="34" charset="0"/>
              </a:rPr>
              <a:t>Certified</a:t>
            </a:r>
            <a:r>
              <a:rPr lang="nl-NL" sz="1800" b="1" dirty="0" smtClean="0">
                <a:latin typeface="Calibri" pitchFamily="34" charset="0"/>
              </a:rPr>
              <a:t> </a:t>
            </a:r>
            <a:r>
              <a:rPr lang="nl-NL" sz="1800" b="1" dirty="0">
                <a:latin typeface="Calibri" pitchFamily="34" charset="0"/>
              </a:rPr>
              <a:t>Reference </a:t>
            </a:r>
            <a:r>
              <a:rPr lang="nl-NL" sz="1800" b="1" dirty="0" err="1">
                <a:latin typeface="Calibri" pitchFamily="34" charset="0"/>
              </a:rPr>
              <a:t>Material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99000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Hoe start je een controlekaart?</a:t>
            </a:r>
            <a:endParaRPr lang="nl-NL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8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8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99000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Hoe vinden we de grenzen?</a:t>
            </a:r>
            <a:endParaRPr lang="nl-NL" sz="2000" b="1" dirty="0">
              <a:latin typeface="Arial" charset="0"/>
            </a:endParaRP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80859"/>
            <a:ext cx="8604448" cy="36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25973" y="3284984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 smtClean="0">
                <a:latin typeface="Calibri" pitchFamily="34" charset="0"/>
              </a:rPr>
              <a:t>3</a:t>
            </a:r>
            <a:r>
              <a:rPr lang="nl-NL" sz="2000" dirty="0" smtClean="0">
                <a:latin typeface="Calibri" pitchFamily="34" charset="0"/>
              </a:rPr>
              <a:t>	</a:t>
            </a:r>
            <a:r>
              <a:rPr lang="nl-NL" sz="2000" dirty="0">
                <a:latin typeface="Calibri" pitchFamily="34" charset="0"/>
              </a:rPr>
              <a:t>Bereken </a:t>
            </a:r>
            <a:r>
              <a:rPr lang="nl-NL" sz="2000" dirty="0" smtClean="0">
                <a:latin typeface="Calibri" pitchFamily="34" charset="0"/>
              </a:rPr>
              <a:t>2</a:t>
            </a:r>
            <a:r>
              <a:rPr lang="nl-NL" sz="2000" dirty="0" smtClean="0">
                <a:latin typeface="Calibri" pitchFamily="34" charset="0"/>
                <a:sym typeface="Symbol"/>
              </a:rPr>
              <a:t> </a:t>
            </a:r>
            <a:r>
              <a:rPr lang="nl-NL" sz="2000" dirty="0" smtClean="0">
                <a:latin typeface="Calibri" pitchFamily="34" charset="0"/>
              </a:rPr>
              <a:t>en 3</a:t>
            </a:r>
            <a:r>
              <a:rPr lang="nl-NL" sz="2000" dirty="0" smtClean="0">
                <a:latin typeface="Calibri" pitchFamily="34" charset="0"/>
                <a:sym typeface="Symbol"/>
              </a:rPr>
              <a:t> grenzen</a:t>
            </a:r>
            <a:r>
              <a:rPr lang="nl-NL" sz="2000" dirty="0" smtClean="0">
                <a:latin typeface="Calibri" pitchFamily="34" charset="0"/>
              </a:rPr>
              <a:t>.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25973" y="2420888"/>
            <a:ext cx="41220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 smtClean="0">
                <a:latin typeface="Calibri" pitchFamily="34" charset="0"/>
              </a:rPr>
              <a:t>2	Bereken </a:t>
            </a:r>
            <a:r>
              <a:rPr lang="nl-NL" sz="2000" dirty="0">
                <a:latin typeface="Calibri" pitchFamily="34" charset="0"/>
              </a:rPr>
              <a:t>het gemiddelde  en de standaarddeviatie </a:t>
            </a:r>
            <a:r>
              <a:rPr lang="nl-NL" sz="2000" dirty="0">
                <a:latin typeface="Calibri" pitchFamily="34" charset="0"/>
                <a:sym typeface="Symbol"/>
              </a:rPr>
              <a:t></a:t>
            </a:r>
            <a:r>
              <a:rPr lang="nl-NL" sz="2000" baseline="-25000" dirty="0" smtClean="0">
                <a:latin typeface="Calibri" pitchFamily="34" charset="0"/>
              </a:rPr>
              <a:t>n-1</a:t>
            </a:r>
            <a:r>
              <a:rPr lang="nl-NL" sz="2000" dirty="0" smtClean="0">
                <a:latin typeface="Calibri" pitchFamily="34" charset="0"/>
              </a:rPr>
              <a:t>.</a:t>
            </a: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509628"/>
            <a:ext cx="1613424" cy="63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00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9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052736"/>
            <a:ext cx="639733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 smtClean="0">
                <a:latin typeface="Calibri" pitchFamily="34" charset="0"/>
              </a:rPr>
              <a:t>3</a:t>
            </a:r>
            <a:r>
              <a:rPr lang="nl-NL" sz="2000" dirty="0" smtClean="0">
                <a:latin typeface="Calibri" pitchFamily="34" charset="0"/>
              </a:rPr>
              <a:t>	Teken </a:t>
            </a:r>
            <a:r>
              <a:rPr lang="nl-NL" sz="2000" dirty="0">
                <a:latin typeface="Calibri" pitchFamily="34" charset="0"/>
              </a:rPr>
              <a:t>de </a:t>
            </a:r>
            <a:r>
              <a:rPr lang="nl-NL" sz="2000" dirty="0" smtClean="0">
                <a:latin typeface="Calibri" pitchFamily="34" charset="0"/>
              </a:rPr>
              <a:t>controlekaart.</a:t>
            </a:r>
          </a:p>
          <a:p>
            <a:pPr defTabSz="355600"/>
            <a:r>
              <a:rPr lang="nl-NL" sz="2000" dirty="0" smtClean="0">
                <a:latin typeface="Calibri" pitchFamily="34" charset="0"/>
              </a:rPr>
              <a:t>Je </a:t>
            </a:r>
            <a:r>
              <a:rPr lang="nl-NL" sz="2000" dirty="0">
                <a:latin typeface="Calibri" pitchFamily="34" charset="0"/>
              </a:rPr>
              <a:t>hebt nu een lege controlekaart waarin je de uitslagen van het  controlemonster </a:t>
            </a:r>
            <a:r>
              <a:rPr lang="nl-NL" sz="2000" dirty="0" smtClean="0">
                <a:latin typeface="Calibri" pitchFamily="34" charset="0"/>
              </a:rPr>
              <a:t>vanaf nu kunt </a:t>
            </a:r>
            <a:r>
              <a:rPr lang="nl-NL" sz="2000" dirty="0">
                <a:latin typeface="Calibri" pitchFamily="34" charset="0"/>
              </a:rPr>
              <a:t>uitzetten om de kwaliteit van je meetmethode te bewaken.</a:t>
            </a:r>
            <a:endParaRPr lang="nl-NL" sz="2000" b="1" dirty="0">
              <a:latin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46"/>
          <a:stretch/>
        </p:blipFill>
        <p:spPr bwMode="auto">
          <a:xfrm>
            <a:off x="1331640" y="2492896"/>
            <a:ext cx="5792116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93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4197</TotalTime>
  <Words>502</Words>
  <Application>Microsoft Office PowerPoint</Application>
  <PresentationFormat>Diavoorstelling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Standaardontwerp</vt:lpstr>
      <vt:lpstr>PowerPoint-presentatie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</vt:vector>
  </TitlesOfParts>
  <Company>Océ Technologies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Elektrische veiligheid</dc:title>
  <dc:creator>Administrator</dc:creator>
  <cp:lastModifiedBy>Kleintjes,Teo T.J.</cp:lastModifiedBy>
  <cp:revision>119</cp:revision>
  <dcterms:created xsi:type="dcterms:W3CDTF">2005-09-08T15:07:11Z</dcterms:created>
  <dcterms:modified xsi:type="dcterms:W3CDTF">2015-05-29T10:18:39Z</dcterms:modified>
</cp:coreProperties>
</file>