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78" r:id="rId2"/>
    <p:sldId id="315" r:id="rId3"/>
    <p:sldId id="318" r:id="rId4"/>
    <p:sldId id="323" r:id="rId5"/>
    <p:sldId id="322" r:id="rId6"/>
    <p:sldId id="317" r:id="rId7"/>
    <p:sldId id="320" r:id="rId8"/>
    <p:sldId id="319" r:id="rId9"/>
    <p:sldId id="321" r:id="rId10"/>
    <p:sldId id="324" r:id="rId11"/>
    <p:sldId id="325" r:id="rId12"/>
    <p:sldId id="327" r:id="rId13"/>
    <p:sldId id="326" r:id="rId14"/>
    <p:sldId id="316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>
        <p:scale>
          <a:sx n="75" d="100"/>
          <a:sy n="75" d="100"/>
        </p:scale>
        <p:origin x="-112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61615B-E3DC-488C-BE56-D8DFB53B091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211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345F8-7DF5-49D1-BF1B-F76C437E39D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71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FD046-D080-4D18-996B-26BE7FF889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1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3B6A3-70C1-4594-A85E-DD5B3E5AA9B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48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597D8-86E4-4194-83E5-CB876DF5F8C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99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EA7A9-DE9A-4E83-BD5F-E7AAE595FE2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94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D33E8-FC06-4900-84FF-596A2E41981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40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46333-4BC9-4DD5-8A42-608F79433CB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30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52C3-3129-42A0-9148-F332ED1B445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74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DCB08-1FA3-4C32-AACC-1251D6A14DD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61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F204-12B4-4FCC-B95B-3F4DC96E90E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5E051-523E-49FD-BD21-24BB45DEC15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E9F90B-7E90-4676-A06B-428A39D3B9D7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3.gi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8.wmf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5.wmf"/><Relationship Id="rId9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8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60648"/>
            <a:ext cx="7772400" cy="743744"/>
          </a:xfrm>
        </p:spPr>
        <p:txBody>
          <a:bodyPr/>
          <a:lstStyle/>
          <a:p>
            <a:r>
              <a:rPr lang="nl-NL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Relativiteitstheorie</a:t>
            </a:r>
            <a:endParaRPr lang="nl-NL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2"/>
          <p:cNvSpPr txBox="1">
            <a:spLocks noChangeArrowheads="1"/>
          </p:cNvSpPr>
          <p:nvPr/>
        </p:nvSpPr>
        <p:spPr bwMode="auto">
          <a:xfrm>
            <a:off x="2435225" y="836712"/>
            <a:ext cx="4460875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Massatoename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141136"/>
              </p:ext>
            </p:extLst>
          </p:nvPr>
        </p:nvGraphicFramePr>
        <p:xfrm>
          <a:off x="899592" y="3213100"/>
          <a:ext cx="398621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quation" r:id="rId3" imgW="2019240" imgH="647640" progId="Equation.3">
                  <p:embed/>
                </p:oleObj>
              </mc:Choice>
              <mc:Fallback>
                <p:oleObj name="Equation" r:id="rId3" imgW="20192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13100"/>
                        <a:ext cx="3986212" cy="1214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827584" y="4713312"/>
            <a:ext cx="6336704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de gewone ZRM berekent dit niet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42034"/>
              </p:ext>
            </p:extLst>
          </p:nvPr>
        </p:nvGraphicFramePr>
        <p:xfrm>
          <a:off x="858345" y="1556746"/>
          <a:ext cx="157956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Equation" r:id="rId5" imgW="799920" imgH="647640" progId="Equation.3">
                  <p:embed/>
                </p:oleObj>
              </mc:Choice>
              <mc:Fallback>
                <p:oleObj name="Equation" r:id="rId5" imgW="79992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345" y="1556746"/>
                        <a:ext cx="1579562" cy="1214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90989" y="1484784"/>
            <a:ext cx="4460875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deze toename is alleen merkbaar bij zeer hoge snelheden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866333" y="2236370"/>
            <a:ext cx="5810123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het ISS Spacestation beweegt met 8 km/s en heeft een massa van 450.000 kg.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34774" y="5373216"/>
            <a:ext cx="6336704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met Excel  vind je een massatoename  van  0,16 g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2778" name="Picture 10" descr="http://static2.actualidadgadget.com/wp-content/uploads/2015/01/iss-f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81470"/>
            <a:ext cx="2488281" cy="13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264911"/>
              </p:ext>
            </p:extLst>
          </p:nvPr>
        </p:nvGraphicFramePr>
        <p:xfrm>
          <a:off x="899592" y="3212976"/>
          <a:ext cx="53403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Equation" r:id="rId8" imgW="2705040" imgH="647640" progId="Equation.3">
                  <p:embed/>
                </p:oleObj>
              </mc:Choice>
              <mc:Fallback>
                <p:oleObj name="Equation" r:id="rId8" imgW="2705040" imgH="647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12976"/>
                        <a:ext cx="5340350" cy="1214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6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60648"/>
            <a:ext cx="7772400" cy="743744"/>
          </a:xfrm>
        </p:spPr>
        <p:txBody>
          <a:bodyPr/>
          <a:lstStyle/>
          <a:p>
            <a:r>
              <a:rPr lang="nl-NL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Relativiteitstheorie</a:t>
            </a:r>
            <a:endParaRPr lang="nl-NL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2"/>
          <p:cNvSpPr txBox="1">
            <a:spLocks noChangeArrowheads="1"/>
          </p:cNvSpPr>
          <p:nvPr/>
        </p:nvSpPr>
        <p:spPr bwMode="auto">
          <a:xfrm>
            <a:off x="2435225" y="836712"/>
            <a:ext cx="4460875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Massatoename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23230"/>
              </p:ext>
            </p:extLst>
          </p:nvPr>
        </p:nvGraphicFramePr>
        <p:xfrm>
          <a:off x="858345" y="1826671"/>
          <a:ext cx="157956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Equation" r:id="rId3" imgW="799920" imgH="647640" progId="Equation.3">
                  <p:embed/>
                </p:oleObj>
              </mc:Choice>
              <mc:Fallback>
                <p:oleObj name="Equation" r:id="rId3" imgW="79992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345" y="1826671"/>
                        <a:ext cx="1579562" cy="1214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129188"/>
              </p:ext>
            </p:extLst>
          </p:nvPr>
        </p:nvGraphicFramePr>
        <p:xfrm>
          <a:off x="2951300" y="2533364"/>
          <a:ext cx="162877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Equation" r:id="rId5" imgW="825480" imgH="393480" progId="Equation.3">
                  <p:embed/>
                </p:oleObj>
              </mc:Choice>
              <mc:Fallback>
                <p:oleObj name="Equation" r:id="rId5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300" y="2533364"/>
                        <a:ext cx="1628775" cy="738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890989" y="1754709"/>
            <a:ext cx="5209403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nu kunnen we nog niet uitrekenen hoe snel ons proton gaat , want de formule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890989" y="3284984"/>
            <a:ext cx="218506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geldt niet meer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890988" y="4149080"/>
            <a:ext cx="42732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Gelukkig heeft Einstein nog een wereldberoemde formule bedacht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698894"/>
              </p:ext>
            </p:extLst>
          </p:nvPr>
        </p:nvGraphicFramePr>
        <p:xfrm>
          <a:off x="2897187" y="4941168"/>
          <a:ext cx="1458789" cy="51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Equation" r:id="rId7" imgW="545760" imgH="203040" progId="Equation.3">
                  <p:embed/>
                </p:oleObj>
              </mc:Choice>
              <mc:Fallback>
                <p:oleObj name="Equation" r:id="rId7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7" y="4941168"/>
                        <a:ext cx="1458789" cy="51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51520" y="5733256"/>
            <a:ext cx="864096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Een massa van 1 kg bezit een totale energie van 1x (3.10</a:t>
            </a:r>
            <a:r>
              <a:rPr lang="nl-NL" sz="2000" b="1" kern="0" baseline="30000" dirty="0" smtClean="0">
                <a:solidFill>
                  <a:srgbClr val="FFFF00"/>
                </a:solidFill>
                <a:latin typeface="Arial" charset="0"/>
              </a:rPr>
              <a:t>8</a:t>
            </a:r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)</a:t>
            </a:r>
            <a:r>
              <a:rPr lang="nl-NL" sz="2000" b="1" kern="0" baseline="30000" dirty="0" smtClean="0">
                <a:solidFill>
                  <a:srgbClr val="FFFF00"/>
                </a:solidFill>
                <a:latin typeface="Arial" charset="0"/>
              </a:rPr>
              <a:t>2 </a:t>
            </a:r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 = </a:t>
            </a:r>
            <a:r>
              <a:rPr lang="nl-NL" sz="2000" b="1" kern="0" dirty="0">
                <a:solidFill>
                  <a:srgbClr val="FFFF00"/>
                </a:solidFill>
                <a:latin typeface="Arial" charset="0"/>
              </a:rPr>
              <a:t>9. </a:t>
            </a:r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10</a:t>
            </a:r>
            <a:r>
              <a:rPr lang="nl-NL" sz="2000" b="1" kern="0" baseline="30000" dirty="0" smtClean="0">
                <a:solidFill>
                  <a:srgbClr val="FFFF00"/>
                </a:solidFill>
                <a:latin typeface="Arial" charset="0"/>
              </a:rPr>
              <a:t>16</a:t>
            </a:r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  J</a:t>
            </a:r>
            <a:endParaRPr lang="nl-NL" sz="2000" b="1" kern="0" baseline="300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 descr="explosion animated GIF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60648"/>
            <a:ext cx="7772400" cy="743744"/>
          </a:xfrm>
        </p:spPr>
        <p:txBody>
          <a:bodyPr/>
          <a:lstStyle/>
          <a:p>
            <a:r>
              <a:rPr lang="nl-NL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Relativiteitstheorie</a:t>
            </a:r>
            <a:endParaRPr lang="nl-NL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2"/>
          <p:cNvSpPr txBox="1">
            <a:spLocks noChangeArrowheads="1"/>
          </p:cNvSpPr>
          <p:nvPr/>
        </p:nvSpPr>
        <p:spPr bwMode="auto">
          <a:xfrm>
            <a:off x="2435225" y="836712"/>
            <a:ext cx="4460875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Massatoename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298532"/>
              </p:ext>
            </p:extLst>
          </p:nvPr>
        </p:nvGraphicFramePr>
        <p:xfrm>
          <a:off x="2897187" y="4941168"/>
          <a:ext cx="1458789" cy="51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7" y="4941168"/>
                        <a:ext cx="1458789" cy="51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907704" y="2204864"/>
            <a:ext cx="60486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Een massa van 1 kg bezit een totale energie van</a:t>
            </a:r>
            <a:endParaRPr lang="nl-NL" sz="2000" b="1" kern="0" baseline="3000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59345"/>
              </p:ext>
            </p:extLst>
          </p:nvPr>
        </p:nvGraphicFramePr>
        <p:xfrm>
          <a:off x="1979713" y="2852936"/>
          <a:ext cx="4392488" cy="558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Equation" r:id="rId6" imgW="1993680" imgH="266400" progId="Equation.3">
                  <p:embed/>
                </p:oleObj>
              </mc:Choice>
              <mc:Fallback>
                <p:oleObj name="Equation" r:id="rId6" imgW="19936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3" y="2852936"/>
                        <a:ext cx="4392488" cy="55887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12466" y="3501008"/>
            <a:ext cx="705202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Als een klein gedeelte van 3 kg uranium wordt omgezet in energie krijg je dit:</a:t>
            </a:r>
            <a:endParaRPr lang="nl-NL" sz="2000" b="1" kern="0" baseline="300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5855" name="Picture 15" descr="explosion animated GIF 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3652986" cy="20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10122 -0.4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60648"/>
            <a:ext cx="7772400" cy="743744"/>
          </a:xfrm>
        </p:spPr>
        <p:txBody>
          <a:bodyPr/>
          <a:lstStyle/>
          <a:p>
            <a:r>
              <a:rPr lang="nl-NL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Relativiteitstheorie</a:t>
            </a:r>
            <a:endParaRPr lang="nl-NL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2"/>
          <p:cNvSpPr txBox="1">
            <a:spLocks noChangeArrowheads="1"/>
          </p:cNvSpPr>
          <p:nvPr/>
        </p:nvSpPr>
        <p:spPr bwMode="auto">
          <a:xfrm>
            <a:off x="2435225" y="836712"/>
            <a:ext cx="4460875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Massatoename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273969"/>
              </p:ext>
            </p:extLst>
          </p:nvPr>
        </p:nvGraphicFramePr>
        <p:xfrm>
          <a:off x="683568" y="1795497"/>
          <a:ext cx="163036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3" imgW="825480" imgH="469800" progId="Equation.3">
                  <p:embed/>
                </p:oleObj>
              </mc:Choice>
              <mc:Fallback>
                <p:oleObj name="Equation" r:id="rId3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95497"/>
                        <a:ext cx="1630362" cy="881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ep 9"/>
          <p:cNvGrpSpPr/>
          <p:nvPr/>
        </p:nvGrpSpPr>
        <p:grpSpPr>
          <a:xfrm>
            <a:off x="2267744" y="1550683"/>
            <a:ext cx="3024335" cy="455726"/>
            <a:chOff x="2815972" y="2156398"/>
            <a:chExt cx="2254478" cy="455726"/>
          </a:xfrm>
        </p:grpSpPr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2815972" y="2384260"/>
              <a:ext cx="560346" cy="227863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Rectangle 2"/>
            <p:cNvSpPr txBox="1">
              <a:spLocks noChangeArrowheads="1"/>
            </p:cNvSpPr>
            <p:nvPr/>
          </p:nvSpPr>
          <p:spPr bwMode="auto">
            <a:xfrm>
              <a:off x="3414266" y="2156398"/>
              <a:ext cx="1656184" cy="455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pPr algn="l"/>
              <a:r>
                <a:rPr lang="nl-NL" sz="2000" b="1" kern="0" dirty="0" smtClean="0">
                  <a:solidFill>
                    <a:srgbClr val="FFFF00"/>
                  </a:solidFill>
                  <a:latin typeface="Arial" charset="0"/>
                </a:rPr>
                <a:t>energie in rust</a:t>
              </a:r>
              <a:endParaRPr lang="nl-NL" sz="2000" b="1" i="1" kern="0" dirty="0" smtClean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2235898" y="2420888"/>
            <a:ext cx="3024335" cy="455726"/>
            <a:chOff x="2815972" y="2156398"/>
            <a:chExt cx="2254478" cy="455726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2815972" y="2228407"/>
              <a:ext cx="560346" cy="155854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3414266" y="2156398"/>
              <a:ext cx="1656184" cy="455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pPr algn="l"/>
              <a:r>
                <a:rPr lang="nl-NL" sz="2000" b="1" kern="0" dirty="0" smtClean="0">
                  <a:solidFill>
                    <a:srgbClr val="FFFF00"/>
                  </a:solidFill>
                  <a:latin typeface="Arial" charset="0"/>
                </a:rPr>
                <a:t>energie met snelheid </a:t>
              </a:r>
              <a:r>
                <a:rPr lang="nl-NL" sz="2000" b="1" i="1" kern="0" dirty="0" smtClean="0">
                  <a:solidFill>
                    <a:srgbClr val="FFFF00"/>
                  </a:solidFill>
                  <a:latin typeface="Arial" charset="0"/>
                </a:rPr>
                <a:t>v</a:t>
              </a:r>
            </a:p>
          </p:txBody>
        </p:sp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39552" y="4069521"/>
            <a:ext cx="22322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</a:rPr>
              <a:t>Gegeven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proton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Calibri" pitchFamily="34" charset="0"/>
              </a:rPr>
              <a:t>Q 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= 1,6.10</a:t>
            </a:r>
            <a:r>
              <a:rPr lang="en-US" sz="2000" b="1" baseline="30000" dirty="0" smtClean="0">
                <a:solidFill>
                  <a:srgbClr val="FFFF00"/>
                </a:solidFill>
                <a:latin typeface="Calibri" pitchFamily="34" charset="0"/>
              </a:rPr>
              <a:t>-19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C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Calibri" pitchFamily="34" charset="0"/>
              </a:rPr>
              <a:t>m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= 1,67.10</a:t>
            </a:r>
            <a:r>
              <a:rPr lang="en-US" sz="2000" b="1" baseline="30000" dirty="0" smtClean="0">
                <a:solidFill>
                  <a:srgbClr val="FFFF00"/>
                </a:solidFill>
                <a:latin typeface="Calibri" pitchFamily="34" charset="0"/>
              </a:rPr>
              <a:t>-27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kg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39552" y="3053858"/>
            <a:ext cx="21602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</a:rPr>
              <a:t>Gegeven</a:t>
            </a:r>
            <a:endParaRPr lang="en-US" sz="2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  <a:latin typeface="Calibri" pitchFamily="34" charset="0"/>
              </a:rPr>
              <a:t>U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= 500.000.000 V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Calibri" pitchFamily="34" charset="0"/>
              </a:rPr>
              <a:t>d 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= 1 cm</a:t>
            </a:r>
            <a:endParaRPr lang="nl-NL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915816" y="2996952"/>
            <a:ext cx="3441137" cy="56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Bereken de  energie in rust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915816" y="3716669"/>
            <a:ext cx="2952328" cy="93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Bereken de  energie die toegevoerd wordt tijdens het versnellen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915816" y="4869160"/>
            <a:ext cx="273887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Bereken de  nieuwe energie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14" y="3573016"/>
            <a:ext cx="2478534" cy="202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915816" y="5521007"/>
            <a:ext cx="2738877" cy="50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Bereken de  snelheid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802287"/>
              </p:ext>
            </p:extLst>
          </p:nvPr>
        </p:nvGraphicFramePr>
        <p:xfrm>
          <a:off x="6653187" y="2908428"/>
          <a:ext cx="14239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6" imgW="647640" imgH="241200" progId="Equation.3">
                  <p:embed/>
                </p:oleObj>
              </mc:Choice>
              <mc:Fallback>
                <p:oleObj name="Equation" r:id="rId6" imgW="64764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187" y="2908428"/>
                        <a:ext cx="1423987" cy="504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133546"/>
              </p:ext>
            </p:extLst>
          </p:nvPr>
        </p:nvGraphicFramePr>
        <p:xfrm>
          <a:off x="6012160" y="5520655"/>
          <a:ext cx="27543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8" imgW="1396800" imgH="228600" progId="Equation.3">
                  <p:embed/>
                </p:oleObj>
              </mc:Choice>
              <mc:Fallback>
                <p:oleObj name="Equation" r:id="rId8" imgW="13968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5520655"/>
                        <a:ext cx="2754312" cy="428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ep 28"/>
          <p:cNvGrpSpPr/>
          <p:nvPr/>
        </p:nvGrpSpPr>
        <p:grpSpPr>
          <a:xfrm>
            <a:off x="6429320" y="2122922"/>
            <a:ext cx="2221736" cy="984138"/>
            <a:chOff x="3414266" y="2156398"/>
            <a:chExt cx="1656184" cy="984138"/>
          </a:xfrm>
        </p:grpSpPr>
        <p:sp>
          <p:nvSpPr>
            <p:cNvPr id="30" name="Line 9"/>
            <p:cNvSpPr>
              <a:spLocks noChangeShapeType="1"/>
            </p:cNvSpPr>
            <p:nvPr/>
          </p:nvSpPr>
          <p:spPr bwMode="auto">
            <a:xfrm flipH="1">
              <a:off x="4357315" y="2498194"/>
              <a:ext cx="0" cy="642342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Rectangle 2"/>
            <p:cNvSpPr txBox="1">
              <a:spLocks noChangeArrowheads="1"/>
            </p:cNvSpPr>
            <p:nvPr/>
          </p:nvSpPr>
          <p:spPr bwMode="auto">
            <a:xfrm>
              <a:off x="3414266" y="2156398"/>
              <a:ext cx="1656184" cy="455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pPr algn="l"/>
              <a:r>
                <a:rPr lang="nl-NL" sz="2000" b="1" kern="0" dirty="0" smtClean="0">
                  <a:solidFill>
                    <a:srgbClr val="FFFF00"/>
                  </a:solidFill>
                  <a:latin typeface="Arial" charset="0"/>
                </a:rPr>
                <a:t>massa proton in rust</a:t>
              </a:r>
              <a:endParaRPr lang="nl-NL" sz="2000" b="1" i="1" kern="0" dirty="0" smtClean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309431"/>
              </p:ext>
            </p:extLst>
          </p:nvPr>
        </p:nvGraphicFramePr>
        <p:xfrm>
          <a:off x="538064" y="5454431"/>
          <a:ext cx="19272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10" imgW="876240" imgH="228600" progId="Equation.3">
                  <p:embed/>
                </p:oleObj>
              </mc:Choice>
              <mc:Fallback>
                <p:oleObj name="Equation" r:id="rId10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64" y="5454431"/>
                        <a:ext cx="1927225" cy="477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2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2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60648"/>
            <a:ext cx="7772400" cy="743744"/>
          </a:xfrm>
        </p:spPr>
        <p:txBody>
          <a:bodyPr/>
          <a:lstStyle/>
          <a:p>
            <a:r>
              <a:rPr lang="nl-NL" sz="2400" b="1" dirty="0" smtClean="0">
                <a:solidFill>
                  <a:srgbClr val="FFFF00"/>
                </a:solidFill>
                <a:latin typeface="Arial" charset="0"/>
              </a:rPr>
              <a:t>Energie in het elektrisch veld</a:t>
            </a:r>
            <a:endParaRPr lang="nl-NL" sz="24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31"/>
          <a:stretch/>
        </p:blipFill>
        <p:spPr bwMode="auto">
          <a:xfrm>
            <a:off x="971600" y="1484784"/>
            <a:ext cx="5240948" cy="374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"/>
          <a:stretch/>
        </p:blipFill>
        <p:spPr bwMode="auto">
          <a:xfrm>
            <a:off x="2589684" y="1854076"/>
            <a:ext cx="3545351" cy="29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Ovaal 40"/>
          <p:cNvSpPr>
            <a:spLocks/>
          </p:cNvSpPr>
          <p:nvPr/>
        </p:nvSpPr>
        <p:spPr>
          <a:xfrm>
            <a:off x="3624718" y="1878731"/>
            <a:ext cx="57600" cy="57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5" name="Toelichting met afgeronde rechthoek 44"/>
          <p:cNvSpPr/>
          <p:nvPr/>
        </p:nvSpPr>
        <p:spPr bwMode="auto">
          <a:xfrm>
            <a:off x="3851920" y="908720"/>
            <a:ext cx="2808312" cy="360040"/>
          </a:xfrm>
          <a:prstGeom prst="wedgeRoundRectCallout">
            <a:avLst>
              <a:gd name="adj1" fmla="val -56023"/>
              <a:gd name="adj2" fmla="val 20877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We </a:t>
            </a:r>
            <a:r>
              <a:rPr lang="en-US" sz="1400" b="1" dirty="0" err="1" smtClean="0">
                <a:latin typeface="Calibri" pitchFamily="34" charset="0"/>
              </a:rPr>
              <a:t>zetten</a:t>
            </a:r>
            <a:r>
              <a:rPr lang="en-US" sz="1400" b="1" dirty="0" smtClean="0">
                <a:latin typeface="Calibri" pitchFamily="34" charset="0"/>
              </a:rPr>
              <a:t> </a:t>
            </a:r>
            <a:r>
              <a:rPr lang="en-US" sz="1400" b="1" dirty="0" err="1" smtClean="0">
                <a:latin typeface="Calibri" pitchFamily="34" charset="0"/>
              </a:rPr>
              <a:t>een</a:t>
            </a:r>
            <a:r>
              <a:rPr lang="en-US" sz="1400" b="1" dirty="0" smtClean="0">
                <a:latin typeface="Calibri" pitchFamily="34" charset="0"/>
              </a:rPr>
              <a:t> proton in het veld</a:t>
            </a:r>
            <a:endParaRPr kumimoji="0" lang="nl-NL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25" name="Ovaal 24"/>
          <p:cNvSpPr>
            <a:spLocks/>
          </p:cNvSpPr>
          <p:nvPr/>
        </p:nvSpPr>
        <p:spPr>
          <a:xfrm>
            <a:off x="3607026" y="4763914"/>
            <a:ext cx="57600" cy="57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cxnSp>
        <p:nvCxnSpPr>
          <p:cNvPr id="27" name="Rechte verbindingslijn met pijl 26"/>
          <p:cNvCxnSpPr/>
          <p:nvPr/>
        </p:nvCxnSpPr>
        <p:spPr bwMode="auto">
          <a:xfrm>
            <a:off x="3638683" y="4844374"/>
            <a:ext cx="0" cy="7560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444208" y="2420888"/>
            <a:ext cx="22322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</a:rPr>
              <a:t>Gegeven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proton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Calibri" pitchFamily="34" charset="0"/>
              </a:rPr>
              <a:t>Q 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= 1,6.10</a:t>
            </a:r>
            <a:r>
              <a:rPr lang="en-US" sz="2000" b="1" baseline="30000" dirty="0" smtClean="0">
                <a:solidFill>
                  <a:srgbClr val="FFFF00"/>
                </a:solidFill>
                <a:latin typeface="Calibri" pitchFamily="34" charset="0"/>
              </a:rPr>
              <a:t>-19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C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Calibri" pitchFamily="34" charset="0"/>
              </a:rPr>
              <a:t>m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= 1,67.10</a:t>
            </a:r>
            <a:r>
              <a:rPr lang="en-US" sz="2000" b="1" baseline="30000" dirty="0" smtClean="0">
                <a:solidFill>
                  <a:srgbClr val="FFFF00"/>
                </a:solidFill>
                <a:latin typeface="Calibri" pitchFamily="34" charset="0"/>
              </a:rPr>
              <a:t>-27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kg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444208" y="1405225"/>
            <a:ext cx="21602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</a:rPr>
              <a:t>Gegeven</a:t>
            </a:r>
            <a:endParaRPr lang="en-US" sz="2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  <a:latin typeface="Calibri" pitchFamily="34" charset="0"/>
              </a:rPr>
              <a:t>U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= 500.000.000 V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Calibri" pitchFamily="34" charset="0"/>
              </a:rPr>
              <a:t>d 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= 1 cm</a:t>
            </a:r>
            <a:endParaRPr lang="nl-NL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6558880" y="4750972"/>
            <a:ext cx="216024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latin typeface="Calibri" pitchFamily="34" charset="0"/>
              </a:rPr>
              <a:t>Dit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kan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niet</a:t>
            </a:r>
            <a:r>
              <a:rPr lang="en-US" sz="1800" b="1" dirty="0" smtClean="0">
                <a:latin typeface="Calibri" pitchFamily="34" charset="0"/>
              </a:rPr>
              <a:t>, </a:t>
            </a:r>
            <a:r>
              <a:rPr lang="en-US" sz="1800" b="1" dirty="0" err="1" smtClean="0">
                <a:latin typeface="Calibri" pitchFamily="34" charset="0"/>
              </a:rPr>
              <a:t>dat</a:t>
            </a:r>
            <a:r>
              <a:rPr lang="en-US" sz="1800" b="1" dirty="0" smtClean="0">
                <a:latin typeface="Calibri" pitchFamily="34" charset="0"/>
              </a:rPr>
              <a:t> is </a:t>
            </a:r>
            <a:r>
              <a:rPr lang="en-US" sz="1800" b="1" dirty="0" err="1" smtClean="0">
                <a:latin typeface="Calibri" pitchFamily="34" charset="0"/>
              </a:rPr>
              <a:t>sneller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dan</a:t>
            </a:r>
            <a:r>
              <a:rPr lang="en-US" sz="1800" b="1" dirty="0" smtClean="0">
                <a:latin typeface="Calibri" pitchFamily="34" charset="0"/>
              </a:rPr>
              <a:t> de </a:t>
            </a:r>
            <a:r>
              <a:rPr lang="en-US" sz="1800" b="1" dirty="0" err="1" smtClean="0">
                <a:latin typeface="Calibri" pitchFamily="34" charset="0"/>
              </a:rPr>
              <a:t>lichtsnelheid</a:t>
            </a:r>
            <a:r>
              <a:rPr lang="en-US" sz="1800" b="1" dirty="0" smtClean="0">
                <a:latin typeface="Calibri" pitchFamily="34" charset="0"/>
              </a:rPr>
              <a:t>!</a:t>
            </a:r>
            <a:endParaRPr lang="nl-NL" sz="2000" b="1" i="1" dirty="0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967339"/>
              </p:ext>
            </p:extLst>
          </p:nvPr>
        </p:nvGraphicFramePr>
        <p:xfrm>
          <a:off x="5580112" y="3717032"/>
          <a:ext cx="32829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Equation" r:id="rId5" imgW="1663560" imgH="444240" progId="Equation.3">
                  <p:embed/>
                </p:oleObj>
              </mc:Choice>
              <mc:Fallback>
                <p:oleObj name="Equation" r:id="rId5" imgW="166356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717032"/>
                        <a:ext cx="3282950" cy="8334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796136" y="6030006"/>
            <a:ext cx="3024336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latin typeface="Calibri" pitchFamily="34" charset="0"/>
              </a:rPr>
              <a:t>Wat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gebeurt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er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dan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wel</a:t>
            </a:r>
            <a:r>
              <a:rPr lang="en-US" sz="1800" b="1" dirty="0" smtClean="0">
                <a:latin typeface="Calibri" pitchFamily="34" charset="0"/>
              </a:rPr>
              <a:t>?</a:t>
            </a:r>
            <a:endParaRPr lang="nl-NL" sz="2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60648"/>
            <a:ext cx="7772400" cy="743744"/>
          </a:xfrm>
        </p:spPr>
        <p:txBody>
          <a:bodyPr/>
          <a:lstStyle/>
          <a:p>
            <a:r>
              <a:rPr lang="nl-NL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Relativiteitstheorie</a:t>
            </a:r>
            <a:endParaRPr lang="nl-NL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957064"/>
            <a:ext cx="7772400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Welkom in de wonderlijke wereld van de </a:t>
            </a:r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relativiteit!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31843" y="2072680"/>
            <a:ext cx="3886200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Waar klokken langzamer lopen als ze bewegen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3" y="3284984"/>
            <a:ext cx="3377952" cy="1688976"/>
          </a:xfrm>
          <a:prstGeom prst="rect">
            <a:avLst/>
          </a:prstGeom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788024" y="2072680"/>
            <a:ext cx="3886200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Waar voorwerpen zwaarder worden als ze bewegen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33" y="3019522"/>
            <a:ext cx="4275041" cy="221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60648"/>
            <a:ext cx="7772400" cy="743744"/>
          </a:xfrm>
        </p:spPr>
        <p:txBody>
          <a:bodyPr/>
          <a:lstStyle/>
          <a:p>
            <a:r>
              <a:rPr lang="nl-NL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Relativiteitstheorie</a:t>
            </a:r>
            <a:endParaRPr lang="nl-NL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957064"/>
            <a:ext cx="7772400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Welkom in de wonderlijke wereld van de </a:t>
            </a:r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relativiteit!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15976" y="1976262"/>
            <a:ext cx="3886200" cy="97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Waar lichtstralen worden afgebogen door een  grote massa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5800" y="1988840"/>
            <a:ext cx="3886200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Waar voorwerpen korter worden als ze bewegen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681246" y="2966842"/>
            <a:ext cx="3859415" cy="3126454"/>
            <a:chOff x="681246" y="2966842"/>
            <a:chExt cx="3859415" cy="3126454"/>
          </a:xfrm>
        </p:grpSpPr>
        <p:pic>
          <p:nvPicPr>
            <p:cNvPr id="31746" name="Picture 2" descr="http://2.bp.blogspot.com/-fVUSCh6wwro/TuL3vwFu42I/AAAAAAAAAGo/3boPfURQaIQ/s400/length_contract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11"/>
            <a:stretch/>
          </p:blipFill>
          <p:spPr bwMode="auto">
            <a:xfrm>
              <a:off x="681246" y="4630666"/>
              <a:ext cx="3400425" cy="1462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2.bp.blogspot.com/-fVUSCh6wwro/TuL3vwFu42I/AAAAAAAAAGo/3boPfURQaIQ/s400/length_contract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0" b="53974"/>
            <a:stretch/>
          </p:blipFill>
          <p:spPr bwMode="auto">
            <a:xfrm>
              <a:off x="712663" y="2966842"/>
              <a:ext cx="3400425" cy="147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278088" y="3738411"/>
              <a:ext cx="460600" cy="0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812469" y="5134722"/>
              <a:ext cx="1728192" cy="0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31748" name="Picture 4" descr="https://electrolights.files.wordpress.com/2012/07/light-gravity.jpg?w=6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2477" r="1126" b="4176"/>
          <a:stretch/>
        </p:blipFill>
        <p:spPr bwMode="auto">
          <a:xfrm>
            <a:off x="4716016" y="3213346"/>
            <a:ext cx="388616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archive.ncsa.illinois.edu/Cyberia/NumRel/Images/bend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16553" r="3813" b="4628"/>
          <a:stretch/>
        </p:blipFill>
        <p:spPr bwMode="auto">
          <a:xfrm>
            <a:off x="6732240" y="2900313"/>
            <a:ext cx="2051051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4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60648"/>
            <a:ext cx="7772400" cy="743744"/>
          </a:xfrm>
        </p:spPr>
        <p:txBody>
          <a:bodyPr/>
          <a:lstStyle/>
          <a:p>
            <a:r>
              <a:rPr lang="nl-NL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Relativiteitstheorie</a:t>
            </a:r>
            <a:endParaRPr lang="nl-NL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957064"/>
            <a:ext cx="7772400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“Gewone” relativiteit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5" name="Picture 7" descr="wmhc34u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12181"/>
            <a:ext cx="2592387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wmhc34u0[1]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6875" y="1412181"/>
            <a:ext cx="2590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68313" y="3069531"/>
            <a:ext cx="1439862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7308850" y="3069531"/>
            <a:ext cx="1439863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3850" y="3140968"/>
            <a:ext cx="2089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nl-N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1.000.000 m/s</a:t>
            </a:r>
            <a:endParaRPr lang="en-GB" altLang="nl-NL" sz="20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235825" y="3140968"/>
            <a:ext cx="1908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nl-N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1.000.000 m/s</a:t>
            </a:r>
            <a:endParaRPr lang="en-GB" altLang="nl-NL" sz="20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083259" y="3717032"/>
            <a:ext cx="5040089" cy="123110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Calibri" pitchFamily="34" charset="0"/>
              </a:rPr>
              <a:t>Hoe </a:t>
            </a:r>
            <a:r>
              <a:rPr lang="en-US" sz="1800" b="1" dirty="0" err="1" smtClean="0">
                <a:latin typeface="Calibri" pitchFamily="34" charset="0"/>
              </a:rPr>
              <a:t>snel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nadert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ruimteschip</a:t>
            </a:r>
            <a:r>
              <a:rPr lang="en-US" sz="1800" b="1" dirty="0" smtClean="0">
                <a:latin typeface="Calibri" pitchFamily="34" charset="0"/>
              </a:rPr>
              <a:t> A </a:t>
            </a:r>
            <a:r>
              <a:rPr lang="en-US" sz="1800" b="1" dirty="0" err="1" smtClean="0">
                <a:latin typeface="Calibri" pitchFamily="34" charset="0"/>
              </a:rPr>
              <a:t>ruimteschip</a:t>
            </a:r>
            <a:r>
              <a:rPr lang="en-US" sz="1800" b="1" dirty="0" smtClean="0">
                <a:latin typeface="Calibri" pitchFamily="34" charset="0"/>
              </a:rPr>
              <a:t> 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latin typeface="Calibri" pitchFamily="34" charset="0"/>
              </a:rPr>
              <a:t>Beide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schepen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zien</a:t>
            </a:r>
            <a:r>
              <a:rPr lang="en-US" sz="1800" b="1" dirty="0" smtClean="0">
                <a:latin typeface="Calibri" pitchFamily="34" charset="0"/>
              </a:rPr>
              <a:t> de </a:t>
            </a:r>
            <a:r>
              <a:rPr lang="en-US" sz="1800" b="1" dirty="0" err="1" smtClean="0">
                <a:latin typeface="Calibri" pitchFamily="34" charset="0"/>
              </a:rPr>
              <a:t>ander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naderen</a:t>
            </a:r>
            <a:r>
              <a:rPr lang="en-US" sz="1800" b="1" dirty="0" smtClean="0">
                <a:latin typeface="Calibri" pitchFamily="34" charset="0"/>
              </a:rPr>
              <a:t> met 2.000.000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latin typeface="Calibri" pitchFamily="34" charset="0"/>
              </a:rPr>
              <a:t>Dat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heet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klassieke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relativiteit</a:t>
            </a:r>
            <a:endParaRPr lang="nl-NL" sz="2000" b="1" dirty="0">
              <a:latin typeface="Calibri" pitchFamily="34" charset="0"/>
            </a:endParaRPr>
          </a:p>
        </p:txBody>
      </p:sp>
      <p:pic>
        <p:nvPicPr>
          <p:cNvPr id="12" name="Picture 19" descr="Sir Isaac New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83" y="3717032"/>
            <a:ext cx="1393630" cy="168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092280" y="5589240"/>
            <a:ext cx="2002978" cy="55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Isaac Newton</a:t>
            </a:r>
            <a:endParaRPr lang="nl-NL" sz="2000" b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1.0474 -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61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1.07083 -0.003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4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1"/>
          <p:cNvGrpSpPr>
            <a:grpSpLocks noChangeAspect="1"/>
          </p:cNvGrpSpPr>
          <p:nvPr/>
        </p:nvGrpSpPr>
        <p:grpSpPr bwMode="auto">
          <a:xfrm>
            <a:off x="7092950" y="2852738"/>
            <a:ext cx="3816350" cy="1031875"/>
            <a:chOff x="1435" y="1224"/>
            <a:chExt cx="2890" cy="1872"/>
          </a:xfrm>
        </p:grpSpPr>
        <p:sp>
          <p:nvSpPr>
            <p:cNvPr id="37" name="AutoShape 20"/>
            <p:cNvSpPr>
              <a:spLocks noChangeAspect="1" noChangeArrowheads="1" noTextEdit="1"/>
            </p:cNvSpPr>
            <p:nvPr/>
          </p:nvSpPr>
          <p:spPr bwMode="auto">
            <a:xfrm>
              <a:off x="1435" y="1224"/>
              <a:ext cx="289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2172" y="2824"/>
              <a:ext cx="947" cy="253"/>
            </a:xfrm>
            <a:custGeom>
              <a:avLst/>
              <a:gdLst>
                <a:gd name="T0" fmla="*/ 0 w 1893"/>
                <a:gd name="T1" fmla="*/ 226 h 506"/>
                <a:gd name="T2" fmla="*/ 1893 w 1893"/>
                <a:gd name="T3" fmla="*/ 506 h 506"/>
                <a:gd name="T4" fmla="*/ 0 w 1893"/>
                <a:gd name="T5" fmla="*/ 0 h 506"/>
                <a:gd name="T6" fmla="*/ 0 w 1893"/>
                <a:gd name="T7" fmla="*/ 226 h 506"/>
                <a:gd name="T8" fmla="*/ 0 w 1893"/>
                <a:gd name="T9" fmla="*/ 22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3" h="506">
                  <a:moveTo>
                    <a:pt x="0" y="226"/>
                  </a:moveTo>
                  <a:lnTo>
                    <a:pt x="1893" y="506"/>
                  </a:lnTo>
                  <a:lnTo>
                    <a:pt x="0" y="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2447" y="1243"/>
              <a:ext cx="1049" cy="299"/>
            </a:xfrm>
            <a:custGeom>
              <a:avLst/>
              <a:gdLst>
                <a:gd name="T0" fmla="*/ 99 w 2099"/>
                <a:gd name="T1" fmla="*/ 0 h 599"/>
                <a:gd name="T2" fmla="*/ 2099 w 2099"/>
                <a:gd name="T3" fmla="*/ 29 h 599"/>
                <a:gd name="T4" fmla="*/ 363 w 2099"/>
                <a:gd name="T5" fmla="*/ 255 h 599"/>
                <a:gd name="T6" fmla="*/ 1139 w 2099"/>
                <a:gd name="T7" fmla="*/ 441 h 599"/>
                <a:gd name="T8" fmla="*/ 0 w 2099"/>
                <a:gd name="T9" fmla="*/ 599 h 599"/>
                <a:gd name="T10" fmla="*/ 99 w 2099"/>
                <a:gd name="T11" fmla="*/ 0 h 599"/>
                <a:gd name="T12" fmla="*/ 99 w 2099"/>
                <a:gd name="T1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9" h="599">
                  <a:moveTo>
                    <a:pt x="99" y="0"/>
                  </a:moveTo>
                  <a:lnTo>
                    <a:pt x="2099" y="29"/>
                  </a:lnTo>
                  <a:lnTo>
                    <a:pt x="363" y="255"/>
                  </a:lnTo>
                  <a:lnTo>
                    <a:pt x="1139" y="441"/>
                  </a:lnTo>
                  <a:lnTo>
                    <a:pt x="0" y="599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423" y="1774"/>
              <a:ext cx="883" cy="347"/>
            </a:xfrm>
            <a:custGeom>
              <a:avLst/>
              <a:gdLst>
                <a:gd name="T0" fmla="*/ 314 w 1766"/>
                <a:gd name="T1" fmla="*/ 0 h 696"/>
                <a:gd name="T2" fmla="*/ 1766 w 1766"/>
                <a:gd name="T3" fmla="*/ 283 h 696"/>
                <a:gd name="T4" fmla="*/ 373 w 1766"/>
                <a:gd name="T5" fmla="*/ 283 h 696"/>
                <a:gd name="T6" fmla="*/ 1717 w 1766"/>
                <a:gd name="T7" fmla="*/ 696 h 696"/>
                <a:gd name="T8" fmla="*/ 0 w 1766"/>
                <a:gd name="T9" fmla="*/ 667 h 696"/>
                <a:gd name="T10" fmla="*/ 314 w 1766"/>
                <a:gd name="T11" fmla="*/ 0 h 696"/>
                <a:gd name="T12" fmla="*/ 314 w 1766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6" h="696">
                  <a:moveTo>
                    <a:pt x="314" y="0"/>
                  </a:moveTo>
                  <a:lnTo>
                    <a:pt x="1766" y="283"/>
                  </a:lnTo>
                  <a:lnTo>
                    <a:pt x="373" y="283"/>
                  </a:lnTo>
                  <a:lnTo>
                    <a:pt x="1717" y="696"/>
                  </a:lnTo>
                  <a:lnTo>
                    <a:pt x="0" y="667"/>
                  </a:lnTo>
                  <a:lnTo>
                    <a:pt x="314" y="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1482" y="1316"/>
              <a:ext cx="2053" cy="1562"/>
            </a:xfrm>
            <a:custGeom>
              <a:avLst/>
              <a:gdLst>
                <a:gd name="T0" fmla="*/ 1912 w 4108"/>
                <a:gd name="T1" fmla="*/ 0 h 3125"/>
                <a:gd name="T2" fmla="*/ 1559 w 4108"/>
                <a:gd name="T3" fmla="*/ 236 h 3125"/>
                <a:gd name="T4" fmla="*/ 1158 w 4108"/>
                <a:gd name="T5" fmla="*/ 550 h 3125"/>
                <a:gd name="T6" fmla="*/ 568 w 4108"/>
                <a:gd name="T7" fmla="*/ 1238 h 3125"/>
                <a:gd name="T8" fmla="*/ 0 w 4108"/>
                <a:gd name="T9" fmla="*/ 2181 h 3125"/>
                <a:gd name="T10" fmla="*/ 568 w 4108"/>
                <a:gd name="T11" fmla="*/ 2693 h 3125"/>
                <a:gd name="T12" fmla="*/ 1274 w 4108"/>
                <a:gd name="T13" fmla="*/ 3125 h 3125"/>
                <a:gd name="T14" fmla="*/ 1587 w 4108"/>
                <a:gd name="T15" fmla="*/ 2486 h 3125"/>
                <a:gd name="T16" fmla="*/ 3579 w 4108"/>
                <a:gd name="T17" fmla="*/ 2604 h 3125"/>
                <a:gd name="T18" fmla="*/ 4108 w 4108"/>
                <a:gd name="T19" fmla="*/ 1012 h 3125"/>
                <a:gd name="T20" fmla="*/ 1863 w 4108"/>
                <a:gd name="T21" fmla="*/ 807 h 3125"/>
                <a:gd name="T22" fmla="*/ 1912 w 4108"/>
                <a:gd name="T23" fmla="*/ 0 h 3125"/>
                <a:gd name="T24" fmla="*/ 1912 w 4108"/>
                <a:gd name="T25" fmla="*/ 0 h 3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08" h="3125">
                  <a:moveTo>
                    <a:pt x="1912" y="0"/>
                  </a:moveTo>
                  <a:lnTo>
                    <a:pt x="1559" y="236"/>
                  </a:lnTo>
                  <a:lnTo>
                    <a:pt x="1158" y="550"/>
                  </a:lnTo>
                  <a:lnTo>
                    <a:pt x="568" y="1238"/>
                  </a:lnTo>
                  <a:lnTo>
                    <a:pt x="0" y="2181"/>
                  </a:lnTo>
                  <a:lnTo>
                    <a:pt x="568" y="2693"/>
                  </a:lnTo>
                  <a:lnTo>
                    <a:pt x="1274" y="3125"/>
                  </a:lnTo>
                  <a:lnTo>
                    <a:pt x="1587" y="2486"/>
                  </a:lnTo>
                  <a:lnTo>
                    <a:pt x="3579" y="2604"/>
                  </a:lnTo>
                  <a:lnTo>
                    <a:pt x="4108" y="1012"/>
                  </a:lnTo>
                  <a:lnTo>
                    <a:pt x="1863" y="807"/>
                  </a:lnTo>
                  <a:lnTo>
                    <a:pt x="1912" y="0"/>
                  </a:lnTo>
                  <a:lnTo>
                    <a:pt x="191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1638" y="1577"/>
              <a:ext cx="643" cy="510"/>
            </a:xfrm>
            <a:custGeom>
              <a:avLst/>
              <a:gdLst>
                <a:gd name="T0" fmla="*/ 97 w 1285"/>
                <a:gd name="T1" fmla="*/ 934 h 1022"/>
                <a:gd name="T2" fmla="*/ 323 w 1285"/>
                <a:gd name="T3" fmla="*/ 677 h 1022"/>
                <a:gd name="T4" fmla="*/ 382 w 1285"/>
                <a:gd name="T5" fmla="*/ 925 h 1022"/>
                <a:gd name="T6" fmla="*/ 579 w 1285"/>
                <a:gd name="T7" fmla="*/ 1022 h 1022"/>
                <a:gd name="T8" fmla="*/ 832 w 1285"/>
                <a:gd name="T9" fmla="*/ 972 h 1022"/>
                <a:gd name="T10" fmla="*/ 1127 w 1285"/>
                <a:gd name="T11" fmla="*/ 795 h 1022"/>
                <a:gd name="T12" fmla="*/ 1273 w 1285"/>
                <a:gd name="T13" fmla="*/ 512 h 1022"/>
                <a:gd name="T14" fmla="*/ 1285 w 1285"/>
                <a:gd name="T15" fmla="*/ 217 h 1022"/>
                <a:gd name="T16" fmla="*/ 1127 w 1285"/>
                <a:gd name="T17" fmla="*/ 78 h 1022"/>
                <a:gd name="T18" fmla="*/ 931 w 1285"/>
                <a:gd name="T19" fmla="*/ 29 h 1022"/>
                <a:gd name="T20" fmla="*/ 707 w 1285"/>
                <a:gd name="T21" fmla="*/ 88 h 1022"/>
                <a:gd name="T22" fmla="*/ 617 w 1285"/>
                <a:gd name="T23" fmla="*/ 0 h 1022"/>
                <a:gd name="T24" fmla="*/ 412 w 1285"/>
                <a:gd name="T25" fmla="*/ 29 h 1022"/>
                <a:gd name="T26" fmla="*/ 186 w 1285"/>
                <a:gd name="T27" fmla="*/ 196 h 1022"/>
                <a:gd name="T28" fmla="*/ 49 w 1285"/>
                <a:gd name="T29" fmla="*/ 394 h 1022"/>
                <a:gd name="T30" fmla="*/ 0 w 1285"/>
                <a:gd name="T31" fmla="*/ 571 h 1022"/>
                <a:gd name="T32" fmla="*/ 9 w 1285"/>
                <a:gd name="T33" fmla="*/ 736 h 1022"/>
                <a:gd name="T34" fmla="*/ 97 w 1285"/>
                <a:gd name="T35" fmla="*/ 934 h 1022"/>
                <a:gd name="T36" fmla="*/ 97 w 1285"/>
                <a:gd name="T37" fmla="*/ 934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5" h="1022">
                  <a:moveTo>
                    <a:pt x="97" y="934"/>
                  </a:moveTo>
                  <a:lnTo>
                    <a:pt x="323" y="677"/>
                  </a:lnTo>
                  <a:lnTo>
                    <a:pt x="382" y="925"/>
                  </a:lnTo>
                  <a:lnTo>
                    <a:pt x="579" y="1022"/>
                  </a:lnTo>
                  <a:lnTo>
                    <a:pt x="832" y="972"/>
                  </a:lnTo>
                  <a:lnTo>
                    <a:pt x="1127" y="795"/>
                  </a:lnTo>
                  <a:lnTo>
                    <a:pt x="1273" y="512"/>
                  </a:lnTo>
                  <a:lnTo>
                    <a:pt x="1285" y="217"/>
                  </a:lnTo>
                  <a:lnTo>
                    <a:pt x="1127" y="78"/>
                  </a:lnTo>
                  <a:lnTo>
                    <a:pt x="931" y="29"/>
                  </a:lnTo>
                  <a:lnTo>
                    <a:pt x="707" y="88"/>
                  </a:lnTo>
                  <a:lnTo>
                    <a:pt x="617" y="0"/>
                  </a:lnTo>
                  <a:lnTo>
                    <a:pt x="412" y="29"/>
                  </a:lnTo>
                  <a:lnTo>
                    <a:pt x="186" y="196"/>
                  </a:lnTo>
                  <a:lnTo>
                    <a:pt x="49" y="394"/>
                  </a:lnTo>
                  <a:lnTo>
                    <a:pt x="0" y="571"/>
                  </a:lnTo>
                  <a:lnTo>
                    <a:pt x="9" y="736"/>
                  </a:lnTo>
                  <a:lnTo>
                    <a:pt x="97" y="934"/>
                  </a:lnTo>
                  <a:lnTo>
                    <a:pt x="97" y="9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1653" y="1757"/>
              <a:ext cx="602" cy="326"/>
            </a:xfrm>
            <a:custGeom>
              <a:avLst/>
              <a:gdLst>
                <a:gd name="T0" fmla="*/ 29 w 1205"/>
                <a:gd name="T1" fmla="*/ 161 h 650"/>
                <a:gd name="T2" fmla="*/ 59 w 1205"/>
                <a:gd name="T3" fmla="*/ 213 h 650"/>
                <a:gd name="T4" fmla="*/ 95 w 1205"/>
                <a:gd name="T5" fmla="*/ 247 h 650"/>
                <a:gd name="T6" fmla="*/ 187 w 1205"/>
                <a:gd name="T7" fmla="*/ 279 h 650"/>
                <a:gd name="T8" fmla="*/ 411 w 1205"/>
                <a:gd name="T9" fmla="*/ 228 h 650"/>
                <a:gd name="T10" fmla="*/ 441 w 1205"/>
                <a:gd name="T11" fmla="*/ 395 h 650"/>
                <a:gd name="T12" fmla="*/ 474 w 1205"/>
                <a:gd name="T13" fmla="*/ 447 h 650"/>
                <a:gd name="T14" fmla="*/ 515 w 1205"/>
                <a:gd name="T15" fmla="*/ 481 h 650"/>
                <a:gd name="T16" fmla="*/ 620 w 1205"/>
                <a:gd name="T17" fmla="*/ 496 h 650"/>
                <a:gd name="T18" fmla="*/ 743 w 1205"/>
                <a:gd name="T19" fmla="*/ 456 h 650"/>
                <a:gd name="T20" fmla="*/ 875 w 1205"/>
                <a:gd name="T21" fmla="*/ 374 h 650"/>
                <a:gd name="T22" fmla="*/ 996 w 1205"/>
                <a:gd name="T23" fmla="*/ 262 h 650"/>
                <a:gd name="T24" fmla="*/ 1099 w 1205"/>
                <a:gd name="T25" fmla="*/ 133 h 650"/>
                <a:gd name="T26" fmla="*/ 1167 w 1205"/>
                <a:gd name="T27" fmla="*/ 0 h 650"/>
                <a:gd name="T28" fmla="*/ 1205 w 1205"/>
                <a:gd name="T29" fmla="*/ 190 h 650"/>
                <a:gd name="T30" fmla="*/ 1044 w 1205"/>
                <a:gd name="T31" fmla="*/ 441 h 650"/>
                <a:gd name="T32" fmla="*/ 852 w 1205"/>
                <a:gd name="T33" fmla="*/ 595 h 650"/>
                <a:gd name="T34" fmla="*/ 669 w 1205"/>
                <a:gd name="T35" fmla="*/ 650 h 650"/>
                <a:gd name="T36" fmla="*/ 546 w 1205"/>
                <a:gd name="T37" fmla="*/ 650 h 650"/>
                <a:gd name="T38" fmla="*/ 420 w 1205"/>
                <a:gd name="T39" fmla="*/ 585 h 650"/>
                <a:gd name="T40" fmla="*/ 344 w 1205"/>
                <a:gd name="T41" fmla="*/ 488 h 650"/>
                <a:gd name="T42" fmla="*/ 268 w 1205"/>
                <a:gd name="T43" fmla="*/ 372 h 650"/>
                <a:gd name="T44" fmla="*/ 86 w 1205"/>
                <a:gd name="T45" fmla="*/ 545 h 650"/>
                <a:gd name="T46" fmla="*/ 29 w 1205"/>
                <a:gd name="T47" fmla="*/ 479 h 650"/>
                <a:gd name="T48" fmla="*/ 0 w 1205"/>
                <a:gd name="T49" fmla="*/ 363 h 650"/>
                <a:gd name="T50" fmla="*/ 29 w 1205"/>
                <a:gd name="T51" fmla="*/ 161 h 650"/>
                <a:gd name="T52" fmla="*/ 29 w 1205"/>
                <a:gd name="T53" fmla="*/ 161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5" h="650">
                  <a:moveTo>
                    <a:pt x="29" y="161"/>
                  </a:moveTo>
                  <a:lnTo>
                    <a:pt x="59" y="213"/>
                  </a:lnTo>
                  <a:lnTo>
                    <a:pt x="95" y="247"/>
                  </a:lnTo>
                  <a:lnTo>
                    <a:pt x="187" y="279"/>
                  </a:lnTo>
                  <a:lnTo>
                    <a:pt x="411" y="228"/>
                  </a:lnTo>
                  <a:lnTo>
                    <a:pt x="441" y="395"/>
                  </a:lnTo>
                  <a:lnTo>
                    <a:pt x="474" y="447"/>
                  </a:lnTo>
                  <a:lnTo>
                    <a:pt x="515" y="481"/>
                  </a:lnTo>
                  <a:lnTo>
                    <a:pt x="620" y="496"/>
                  </a:lnTo>
                  <a:lnTo>
                    <a:pt x="743" y="456"/>
                  </a:lnTo>
                  <a:lnTo>
                    <a:pt x="875" y="374"/>
                  </a:lnTo>
                  <a:lnTo>
                    <a:pt x="996" y="262"/>
                  </a:lnTo>
                  <a:lnTo>
                    <a:pt x="1099" y="133"/>
                  </a:lnTo>
                  <a:lnTo>
                    <a:pt x="1167" y="0"/>
                  </a:lnTo>
                  <a:lnTo>
                    <a:pt x="1205" y="190"/>
                  </a:lnTo>
                  <a:lnTo>
                    <a:pt x="1044" y="441"/>
                  </a:lnTo>
                  <a:lnTo>
                    <a:pt x="852" y="595"/>
                  </a:lnTo>
                  <a:lnTo>
                    <a:pt x="669" y="650"/>
                  </a:lnTo>
                  <a:lnTo>
                    <a:pt x="546" y="650"/>
                  </a:lnTo>
                  <a:lnTo>
                    <a:pt x="420" y="585"/>
                  </a:lnTo>
                  <a:lnTo>
                    <a:pt x="344" y="488"/>
                  </a:lnTo>
                  <a:lnTo>
                    <a:pt x="268" y="372"/>
                  </a:lnTo>
                  <a:lnTo>
                    <a:pt x="86" y="545"/>
                  </a:lnTo>
                  <a:lnTo>
                    <a:pt x="29" y="479"/>
                  </a:lnTo>
                  <a:lnTo>
                    <a:pt x="0" y="363"/>
                  </a:lnTo>
                  <a:lnTo>
                    <a:pt x="29" y="161"/>
                  </a:lnTo>
                  <a:lnTo>
                    <a:pt x="29" y="161"/>
                  </a:lnTo>
                  <a:close/>
                </a:path>
              </a:pathLst>
            </a:custGeom>
            <a:solidFill>
              <a:srgbClr val="D7D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1780" y="1570"/>
              <a:ext cx="528" cy="541"/>
            </a:xfrm>
            <a:custGeom>
              <a:avLst/>
              <a:gdLst>
                <a:gd name="T0" fmla="*/ 357 w 1057"/>
                <a:gd name="T1" fmla="*/ 164 h 1082"/>
                <a:gd name="T2" fmla="*/ 203 w 1057"/>
                <a:gd name="T3" fmla="*/ 249 h 1082"/>
                <a:gd name="T4" fmla="*/ 97 w 1057"/>
                <a:gd name="T5" fmla="*/ 367 h 1082"/>
                <a:gd name="T6" fmla="*/ 9 w 1057"/>
                <a:gd name="T7" fmla="*/ 597 h 1082"/>
                <a:gd name="T8" fmla="*/ 0 w 1057"/>
                <a:gd name="T9" fmla="*/ 715 h 1082"/>
                <a:gd name="T10" fmla="*/ 8 w 1057"/>
                <a:gd name="T11" fmla="*/ 814 h 1082"/>
                <a:gd name="T12" fmla="*/ 28 w 1057"/>
                <a:gd name="T13" fmla="*/ 898 h 1082"/>
                <a:gd name="T14" fmla="*/ 65 w 1057"/>
                <a:gd name="T15" fmla="*/ 964 h 1082"/>
                <a:gd name="T16" fmla="*/ 110 w 1057"/>
                <a:gd name="T17" fmla="*/ 1016 h 1082"/>
                <a:gd name="T18" fmla="*/ 165 w 1057"/>
                <a:gd name="T19" fmla="*/ 1052 h 1082"/>
                <a:gd name="T20" fmla="*/ 298 w 1057"/>
                <a:gd name="T21" fmla="*/ 1082 h 1082"/>
                <a:gd name="T22" fmla="*/ 452 w 1057"/>
                <a:gd name="T23" fmla="*/ 1065 h 1082"/>
                <a:gd name="T24" fmla="*/ 612 w 1057"/>
                <a:gd name="T25" fmla="*/ 1006 h 1082"/>
                <a:gd name="T26" fmla="*/ 694 w 1057"/>
                <a:gd name="T27" fmla="*/ 962 h 1082"/>
                <a:gd name="T28" fmla="*/ 772 w 1057"/>
                <a:gd name="T29" fmla="*/ 909 h 1082"/>
                <a:gd name="T30" fmla="*/ 912 w 1057"/>
                <a:gd name="T31" fmla="*/ 784 h 1082"/>
                <a:gd name="T32" fmla="*/ 1007 w 1057"/>
                <a:gd name="T33" fmla="*/ 639 h 1082"/>
                <a:gd name="T34" fmla="*/ 1055 w 1057"/>
                <a:gd name="T35" fmla="*/ 474 h 1082"/>
                <a:gd name="T36" fmla="*/ 1057 w 1057"/>
                <a:gd name="T37" fmla="*/ 308 h 1082"/>
                <a:gd name="T38" fmla="*/ 1013 w 1057"/>
                <a:gd name="T39" fmla="*/ 162 h 1082"/>
                <a:gd name="T40" fmla="*/ 973 w 1057"/>
                <a:gd name="T41" fmla="*/ 99 h 1082"/>
                <a:gd name="T42" fmla="*/ 924 w 1057"/>
                <a:gd name="T43" fmla="*/ 51 h 1082"/>
                <a:gd name="T44" fmla="*/ 863 w 1057"/>
                <a:gd name="T45" fmla="*/ 17 h 1082"/>
                <a:gd name="T46" fmla="*/ 791 w 1057"/>
                <a:gd name="T47" fmla="*/ 0 h 1082"/>
                <a:gd name="T48" fmla="*/ 612 w 1057"/>
                <a:gd name="T49" fmla="*/ 25 h 1082"/>
                <a:gd name="T50" fmla="*/ 507 w 1057"/>
                <a:gd name="T51" fmla="*/ 72 h 1082"/>
                <a:gd name="T52" fmla="*/ 393 w 1057"/>
                <a:gd name="T53" fmla="*/ 148 h 1082"/>
                <a:gd name="T54" fmla="*/ 589 w 1057"/>
                <a:gd name="T55" fmla="*/ 158 h 1082"/>
                <a:gd name="T56" fmla="*/ 726 w 1057"/>
                <a:gd name="T57" fmla="*/ 198 h 1082"/>
                <a:gd name="T58" fmla="*/ 815 w 1057"/>
                <a:gd name="T59" fmla="*/ 261 h 1082"/>
                <a:gd name="T60" fmla="*/ 857 w 1057"/>
                <a:gd name="T61" fmla="*/ 344 h 1082"/>
                <a:gd name="T62" fmla="*/ 863 w 1057"/>
                <a:gd name="T63" fmla="*/ 441 h 1082"/>
                <a:gd name="T64" fmla="*/ 836 w 1057"/>
                <a:gd name="T65" fmla="*/ 544 h 1082"/>
                <a:gd name="T66" fmla="*/ 781 w 1057"/>
                <a:gd name="T67" fmla="*/ 649 h 1082"/>
                <a:gd name="T68" fmla="*/ 709 w 1057"/>
                <a:gd name="T69" fmla="*/ 747 h 1082"/>
                <a:gd name="T70" fmla="*/ 621 w 1057"/>
                <a:gd name="T71" fmla="*/ 835 h 1082"/>
                <a:gd name="T72" fmla="*/ 576 w 1057"/>
                <a:gd name="T73" fmla="*/ 871 h 1082"/>
                <a:gd name="T74" fmla="*/ 528 w 1057"/>
                <a:gd name="T75" fmla="*/ 905 h 1082"/>
                <a:gd name="T76" fmla="*/ 433 w 1057"/>
                <a:gd name="T77" fmla="*/ 951 h 1082"/>
                <a:gd name="T78" fmla="*/ 344 w 1057"/>
                <a:gd name="T79" fmla="*/ 966 h 1082"/>
                <a:gd name="T80" fmla="*/ 266 w 1057"/>
                <a:gd name="T81" fmla="*/ 947 h 1082"/>
                <a:gd name="T82" fmla="*/ 205 w 1057"/>
                <a:gd name="T83" fmla="*/ 888 h 1082"/>
                <a:gd name="T84" fmla="*/ 162 w 1057"/>
                <a:gd name="T85" fmla="*/ 616 h 1082"/>
                <a:gd name="T86" fmla="*/ 182 w 1057"/>
                <a:gd name="T87" fmla="*/ 506 h 1082"/>
                <a:gd name="T88" fmla="*/ 224 w 1057"/>
                <a:gd name="T89" fmla="*/ 388 h 1082"/>
                <a:gd name="T90" fmla="*/ 287 w 1057"/>
                <a:gd name="T91" fmla="*/ 270 h 1082"/>
                <a:gd name="T92" fmla="*/ 321 w 1057"/>
                <a:gd name="T93" fmla="*/ 215 h 1082"/>
                <a:gd name="T94" fmla="*/ 357 w 1057"/>
                <a:gd name="T95" fmla="*/ 164 h 1082"/>
                <a:gd name="T96" fmla="*/ 357 w 1057"/>
                <a:gd name="T97" fmla="*/ 164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7" h="1082">
                  <a:moveTo>
                    <a:pt x="357" y="164"/>
                  </a:moveTo>
                  <a:lnTo>
                    <a:pt x="203" y="249"/>
                  </a:lnTo>
                  <a:lnTo>
                    <a:pt x="97" y="367"/>
                  </a:lnTo>
                  <a:lnTo>
                    <a:pt x="9" y="597"/>
                  </a:lnTo>
                  <a:lnTo>
                    <a:pt x="0" y="715"/>
                  </a:lnTo>
                  <a:lnTo>
                    <a:pt x="8" y="814"/>
                  </a:lnTo>
                  <a:lnTo>
                    <a:pt x="28" y="898"/>
                  </a:lnTo>
                  <a:lnTo>
                    <a:pt x="65" y="964"/>
                  </a:lnTo>
                  <a:lnTo>
                    <a:pt x="110" y="1016"/>
                  </a:lnTo>
                  <a:lnTo>
                    <a:pt x="165" y="1052"/>
                  </a:lnTo>
                  <a:lnTo>
                    <a:pt x="298" y="1082"/>
                  </a:lnTo>
                  <a:lnTo>
                    <a:pt x="452" y="1065"/>
                  </a:lnTo>
                  <a:lnTo>
                    <a:pt x="612" y="1006"/>
                  </a:lnTo>
                  <a:lnTo>
                    <a:pt x="694" y="962"/>
                  </a:lnTo>
                  <a:lnTo>
                    <a:pt x="772" y="909"/>
                  </a:lnTo>
                  <a:lnTo>
                    <a:pt x="912" y="784"/>
                  </a:lnTo>
                  <a:lnTo>
                    <a:pt x="1007" y="639"/>
                  </a:lnTo>
                  <a:lnTo>
                    <a:pt x="1055" y="474"/>
                  </a:lnTo>
                  <a:lnTo>
                    <a:pt x="1057" y="308"/>
                  </a:lnTo>
                  <a:lnTo>
                    <a:pt x="1013" y="162"/>
                  </a:lnTo>
                  <a:lnTo>
                    <a:pt x="973" y="99"/>
                  </a:lnTo>
                  <a:lnTo>
                    <a:pt x="924" y="51"/>
                  </a:lnTo>
                  <a:lnTo>
                    <a:pt x="863" y="17"/>
                  </a:lnTo>
                  <a:lnTo>
                    <a:pt x="791" y="0"/>
                  </a:lnTo>
                  <a:lnTo>
                    <a:pt x="612" y="25"/>
                  </a:lnTo>
                  <a:lnTo>
                    <a:pt x="507" y="72"/>
                  </a:lnTo>
                  <a:lnTo>
                    <a:pt x="393" y="148"/>
                  </a:lnTo>
                  <a:lnTo>
                    <a:pt x="589" y="158"/>
                  </a:lnTo>
                  <a:lnTo>
                    <a:pt x="726" y="198"/>
                  </a:lnTo>
                  <a:lnTo>
                    <a:pt x="815" y="261"/>
                  </a:lnTo>
                  <a:lnTo>
                    <a:pt x="857" y="344"/>
                  </a:lnTo>
                  <a:lnTo>
                    <a:pt x="863" y="441"/>
                  </a:lnTo>
                  <a:lnTo>
                    <a:pt x="836" y="544"/>
                  </a:lnTo>
                  <a:lnTo>
                    <a:pt x="781" y="649"/>
                  </a:lnTo>
                  <a:lnTo>
                    <a:pt x="709" y="747"/>
                  </a:lnTo>
                  <a:lnTo>
                    <a:pt x="621" y="835"/>
                  </a:lnTo>
                  <a:lnTo>
                    <a:pt x="576" y="871"/>
                  </a:lnTo>
                  <a:lnTo>
                    <a:pt x="528" y="905"/>
                  </a:lnTo>
                  <a:lnTo>
                    <a:pt x="433" y="951"/>
                  </a:lnTo>
                  <a:lnTo>
                    <a:pt x="344" y="966"/>
                  </a:lnTo>
                  <a:lnTo>
                    <a:pt x="266" y="947"/>
                  </a:lnTo>
                  <a:lnTo>
                    <a:pt x="205" y="888"/>
                  </a:lnTo>
                  <a:lnTo>
                    <a:pt x="162" y="616"/>
                  </a:lnTo>
                  <a:lnTo>
                    <a:pt x="182" y="506"/>
                  </a:lnTo>
                  <a:lnTo>
                    <a:pt x="224" y="388"/>
                  </a:lnTo>
                  <a:lnTo>
                    <a:pt x="287" y="270"/>
                  </a:lnTo>
                  <a:lnTo>
                    <a:pt x="321" y="215"/>
                  </a:lnTo>
                  <a:lnTo>
                    <a:pt x="357" y="164"/>
                  </a:lnTo>
                  <a:lnTo>
                    <a:pt x="357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1435" y="1243"/>
              <a:ext cx="2177" cy="1692"/>
            </a:xfrm>
            <a:custGeom>
              <a:avLst/>
              <a:gdLst>
                <a:gd name="T0" fmla="*/ 1234 w 4354"/>
                <a:gd name="T1" fmla="*/ 643 h 3385"/>
                <a:gd name="T2" fmla="*/ 1465 w 4354"/>
                <a:gd name="T3" fmla="*/ 437 h 3385"/>
                <a:gd name="T4" fmla="*/ 1650 w 4354"/>
                <a:gd name="T5" fmla="*/ 295 h 3385"/>
                <a:gd name="T6" fmla="*/ 1779 w 4354"/>
                <a:gd name="T7" fmla="*/ 207 h 3385"/>
                <a:gd name="T8" fmla="*/ 1916 w 4354"/>
                <a:gd name="T9" fmla="*/ 122 h 3385"/>
                <a:gd name="T10" fmla="*/ 2055 w 4354"/>
                <a:gd name="T11" fmla="*/ 40 h 3385"/>
                <a:gd name="T12" fmla="*/ 2106 w 4354"/>
                <a:gd name="T13" fmla="*/ 435 h 3385"/>
                <a:gd name="T14" fmla="*/ 3345 w 4354"/>
                <a:gd name="T15" fmla="*/ 943 h 3385"/>
                <a:gd name="T16" fmla="*/ 4354 w 4354"/>
                <a:gd name="T17" fmla="*/ 1069 h 3385"/>
                <a:gd name="T18" fmla="*/ 4185 w 4354"/>
                <a:gd name="T19" fmla="*/ 1487 h 3385"/>
                <a:gd name="T20" fmla="*/ 4028 w 4354"/>
                <a:gd name="T21" fmla="*/ 1919 h 3385"/>
                <a:gd name="T22" fmla="*/ 3881 w 4354"/>
                <a:gd name="T23" fmla="*/ 2369 h 3385"/>
                <a:gd name="T24" fmla="*/ 3750 w 4354"/>
                <a:gd name="T25" fmla="*/ 2843 h 3385"/>
                <a:gd name="T26" fmla="*/ 2771 w 4354"/>
                <a:gd name="T27" fmla="*/ 2748 h 3385"/>
                <a:gd name="T28" fmla="*/ 1752 w 4354"/>
                <a:gd name="T29" fmla="*/ 2702 h 3385"/>
                <a:gd name="T30" fmla="*/ 1629 w 4354"/>
                <a:gd name="T31" fmla="*/ 3046 h 3385"/>
                <a:gd name="T32" fmla="*/ 1526 w 4354"/>
                <a:gd name="T33" fmla="*/ 3307 h 3385"/>
                <a:gd name="T34" fmla="*/ 1384 w 4354"/>
                <a:gd name="T35" fmla="*/ 3330 h 3385"/>
                <a:gd name="T36" fmla="*/ 1182 w 4354"/>
                <a:gd name="T37" fmla="*/ 3221 h 3385"/>
                <a:gd name="T38" fmla="*/ 990 w 4354"/>
                <a:gd name="T39" fmla="*/ 3111 h 3385"/>
                <a:gd name="T40" fmla="*/ 806 w 4354"/>
                <a:gd name="T41" fmla="*/ 2995 h 3385"/>
                <a:gd name="T42" fmla="*/ 623 w 4354"/>
                <a:gd name="T43" fmla="*/ 2867 h 3385"/>
                <a:gd name="T44" fmla="*/ 445 w 4354"/>
                <a:gd name="T45" fmla="*/ 2729 h 3385"/>
                <a:gd name="T46" fmla="*/ 262 w 4354"/>
                <a:gd name="T47" fmla="*/ 2575 h 3385"/>
                <a:gd name="T48" fmla="*/ 76 w 4354"/>
                <a:gd name="T49" fmla="*/ 2402 h 3385"/>
                <a:gd name="T50" fmla="*/ 38 w 4354"/>
                <a:gd name="T51" fmla="*/ 2213 h 3385"/>
                <a:gd name="T52" fmla="*/ 154 w 4354"/>
                <a:gd name="T53" fmla="*/ 2027 h 3385"/>
                <a:gd name="T54" fmla="*/ 274 w 4354"/>
                <a:gd name="T55" fmla="*/ 1839 h 3385"/>
                <a:gd name="T56" fmla="*/ 397 w 4354"/>
                <a:gd name="T57" fmla="*/ 1651 h 3385"/>
                <a:gd name="T58" fmla="*/ 528 w 4354"/>
                <a:gd name="T59" fmla="*/ 1460 h 3385"/>
                <a:gd name="T60" fmla="*/ 665 w 4354"/>
                <a:gd name="T61" fmla="*/ 1274 h 3385"/>
                <a:gd name="T62" fmla="*/ 812 w 4354"/>
                <a:gd name="T63" fmla="*/ 1088 h 3385"/>
                <a:gd name="T64" fmla="*/ 966 w 4354"/>
                <a:gd name="T65" fmla="*/ 907 h 3385"/>
                <a:gd name="T66" fmla="*/ 988 w 4354"/>
                <a:gd name="T67" fmla="*/ 896 h 3385"/>
                <a:gd name="T68" fmla="*/ 850 w 4354"/>
                <a:gd name="T69" fmla="*/ 1131 h 3385"/>
                <a:gd name="T70" fmla="*/ 661 w 4354"/>
                <a:gd name="T71" fmla="*/ 1550 h 3385"/>
                <a:gd name="T72" fmla="*/ 496 w 4354"/>
                <a:gd name="T73" fmla="*/ 1768 h 3385"/>
                <a:gd name="T74" fmla="*/ 357 w 4354"/>
                <a:gd name="T75" fmla="*/ 1985 h 3385"/>
                <a:gd name="T76" fmla="*/ 236 w 4354"/>
                <a:gd name="T77" fmla="*/ 2210 h 3385"/>
                <a:gd name="T78" fmla="*/ 253 w 4354"/>
                <a:gd name="T79" fmla="*/ 2392 h 3385"/>
                <a:gd name="T80" fmla="*/ 468 w 4354"/>
                <a:gd name="T81" fmla="*/ 2563 h 3385"/>
                <a:gd name="T82" fmla="*/ 604 w 4354"/>
                <a:gd name="T83" fmla="*/ 2664 h 3385"/>
                <a:gd name="T84" fmla="*/ 737 w 4354"/>
                <a:gd name="T85" fmla="*/ 2755 h 3385"/>
                <a:gd name="T86" fmla="*/ 871 w 4354"/>
                <a:gd name="T87" fmla="*/ 2845 h 3385"/>
                <a:gd name="T88" fmla="*/ 1007 w 4354"/>
                <a:gd name="T89" fmla="*/ 2932 h 3385"/>
                <a:gd name="T90" fmla="*/ 1152 w 4354"/>
                <a:gd name="T91" fmla="*/ 3023 h 3385"/>
                <a:gd name="T92" fmla="*/ 1304 w 4354"/>
                <a:gd name="T93" fmla="*/ 3122 h 3385"/>
                <a:gd name="T94" fmla="*/ 1414 w 4354"/>
                <a:gd name="T95" fmla="*/ 2852 h 3385"/>
                <a:gd name="T96" fmla="*/ 3619 w 4354"/>
                <a:gd name="T97" fmla="*/ 2654 h 3385"/>
                <a:gd name="T98" fmla="*/ 1827 w 4354"/>
                <a:gd name="T99" fmla="*/ 1078 h 3385"/>
                <a:gd name="T100" fmla="*/ 1804 w 4354"/>
                <a:gd name="T101" fmla="*/ 367 h 3385"/>
                <a:gd name="T102" fmla="*/ 1610 w 4354"/>
                <a:gd name="T103" fmla="*/ 506 h 3385"/>
                <a:gd name="T104" fmla="*/ 1361 w 4354"/>
                <a:gd name="T105" fmla="*/ 744 h 3385"/>
                <a:gd name="T106" fmla="*/ 1123 w 4354"/>
                <a:gd name="T107" fmla="*/ 753 h 3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54" h="3385">
                  <a:moveTo>
                    <a:pt x="1123" y="753"/>
                  </a:moveTo>
                  <a:lnTo>
                    <a:pt x="1234" y="643"/>
                  </a:lnTo>
                  <a:lnTo>
                    <a:pt x="1346" y="538"/>
                  </a:lnTo>
                  <a:lnTo>
                    <a:pt x="1465" y="437"/>
                  </a:lnTo>
                  <a:lnTo>
                    <a:pt x="1587" y="340"/>
                  </a:lnTo>
                  <a:lnTo>
                    <a:pt x="1650" y="295"/>
                  </a:lnTo>
                  <a:lnTo>
                    <a:pt x="1714" y="249"/>
                  </a:lnTo>
                  <a:lnTo>
                    <a:pt x="1779" y="207"/>
                  </a:lnTo>
                  <a:lnTo>
                    <a:pt x="1846" y="164"/>
                  </a:lnTo>
                  <a:lnTo>
                    <a:pt x="1916" y="122"/>
                  </a:lnTo>
                  <a:lnTo>
                    <a:pt x="1984" y="80"/>
                  </a:lnTo>
                  <a:lnTo>
                    <a:pt x="2055" y="40"/>
                  </a:lnTo>
                  <a:lnTo>
                    <a:pt x="2129" y="0"/>
                  </a:lnTo>
                  <a:lnTo>
                    <a:pt x="2106" y="435"/>
                  </a:lnTo>
                  <a:lnTo>
                    <a:pt x="2062" y="859"/>
                  </a:lnTo>
                  <a:lnTo>
                    <a:pt x="3345" y="943"/>
                  </a:lnTo>
                  <a:lnTo>
                    <a:pt x="3885" y="998"/>
                  </a:lnTo>
                  <a:lnTo>
                    <a:pt x="4354" y="1069"/>
                  </a:lnTo>
                  <a:lnTo>
                    <a:pt x="4269" y="1276"/>
                  </a:lnTo>
                  <a:lnTo>
                    <a:pt x="4185" y="1487"/>
                  </a:lnTo>
                  <a:lnTo>
                    <a:pt x="4105" y="1700"/>
                  </a:lnTo>
                  <a:lnTo>
                    <a:pt x="4028" y="1919"/>
                  </a:lnTo>
                  <a:lnTo>
                    <a:pt x="3953" y="2143"/>
                  </a:lnTo>
                  <a:lnTo>
                    <a:pt x="3881" y="2369"/>
                  </a:lnTo>
                  <a:lnTo>
                    <a:pt x="3815" y="2603"/>
                  </a:lnTo>
                  <a:lnTo>
                    <a:pt x="3750" y="2843"/>
                  </a:lnTo>
                  <a:lnTo>
                    <a:pt x="3254" y="2791"/>
                  </a:lnTo>
                  <a:lnTo>
                    <a:pt x="2771" y="2748"/>
                  </a:lnTo>
                  <a:lnTo>
                    <a:pt x="2277" y="2717"/>
                  </a:lnTo>
                  <a:lnTo>
                    <a:pt x="1752" y="2702"/>
                  </a:lnTo>
                  <a:lnTo>
                    <a:pt x="1692" y="2869"/>
                  </a:lnTo>
                  <a:lnTo>
                    <a:pt x="1629" y="3046"/>
                  </a:lnTo>
                  <a:lnTo>
                    <a:pt x="1562" y="3221"/>
                  </a:lnTo>
                  <a:lnTo>
                    <a:pt x="1526" y="3307"/>
                  </a:lnTo>
                  <a:lnTo>
                    <a:pt x="1490" y="3385"/>
                  </a:lnTo>
                  <a:lnTo>
                    <a:pt x="1384" y="3330"/>
                  </a:lnTo>
                  <a:lnTo>
                    <a:pt x="1283" y="3276"/>
                  </a:lnTo>
                  <a:lnTo>
                    <a:pt x="1182" y="3221"/>
                  </a:lnTo>
                  <a:lnTo>
                    <a:pt x="1085" y="3166"/>
                  </a:lnTo>
                  <a:lnTo>
                    <a:pt x="990" y="3111"/>
                  </a:lnTo>
                  <a:lnTo>
                    <a:pt x="897" y="3054"/>
                  </a:lnTo>
                  <a:lnTo>
                    <a:pt x="806" y="2995"/>
                  </a:lnTo>
                  <a:lnTo>
                    <a:pt x="715" y="2932"/>
                  </a:lnTo>
                  <a:lnTo>
                    <a:pt x="623" y="2867"/>
                  </a:lnTo>
                  <a:lnTo>
                    <a:pt x="534" y="2801"/>
                  </a:lnTo>
                  <a:lnTo>
                    <a:pt x="445" y="2729"/>
                  </a:lnTo>
                  <a:lnTo>
                    <a:pt x="354" y="2654"/>
                  </a:lnTo>
                  <a:lnTo>
                    <a:pt x="262" y="2575"/>
                  </a:lnTo>
                  <a:lnTo>
                    <a:pt x="171" y="2491"/>
                  </a:lnTo>
                  <a:lnTo>
                    <a:pt x="76" y="2402"/>
                  </a:lnTo>
                  <a:lnTo>
                    <a:pt x="0" y="2305"/>
                  </a:lnTo>
                  <a:lnTo>
                    <a:pt x="38" y="2213"/>
                  </a:lnTo>
                  <a:lnTo>
                    <a:pt x="95" y="2120"/>
                  </a:lnTo>
                  <a:lnTo>
                    <a:pt x="154" y="2027"/>
                  </a:lnTo>
                  <a:lnTo>
                    <a:pt x="213" y="1932"/>
                  </a:lnTo>
                  <a:lnTo>
                    <a:pt x="274" y="1839"/>
                  </a:lnTo>
                  <a:lnTo>
                    <a:pt x="335" y="1744"/>
                  </a:lnTo>
                  <a:lnTo>
                    <a:pt x="397" y="1651"/>
                  </a:lnTo>
                  <a:lnTo>
                    <a:pt x="462" y="1555"/>
                  </a:lnTo>
                  <a:lnTo>
                    <a:pt x="528" y="1460"/>
                  </a:lnTo>
                  <a:lnTo>
                    <a:pt x="595" y="1365"/>
                  </a:lnTo>
                  <a:lnTo>
                    <a:pt x="665" y="1274"/>
                  </a:lnTo>
                  <a:lnTo>
                    <a:pt x="737" y="1179"/>
                  </a:lnTo>
                  <a:lnTo>
                    <a:pt x="812" y="1088"/>
                  </a:lnTo>
                  <a:lnTo>
                    <a:pt x="888" y="996"/>
                  </a:lnTo>
                  <a:lnTo>
                    <a:pt x="966" y="907"/>
                  </a:lnTo>
                  <a:lnTo>
                    <a:pt x="1047" y="818"/>
                  </a:lnTo>
                  <a:lnTo>
                    <a:pt x="988" y="896"/>
                  </a:lnTo>
                  <a:lnTo>
                    <a:pt x="935" y="975"/>
                  </a:lnTo>
                  <a:lnTo>
                    <a:pt x="850" y="1131"/>
                  </a:lnTo>
                  <a:lnTo>
                    <a:pt x="755" y="1438"/>
                  </a:lnTo>
                  <a:lnTo>
                    <a:pt x="661" y="1550"/>
                  </a:lnTo>
                  <a:lnTo>
                    <a:pt x="576" y="1660"/>
                  </a:lnTo>
                  <a:lnTo>
                    <a:pt x="496" y="1768"/>
                  </a:lnTo>
                  <a:lnTo>
                    <a:pt x="426" y="1877"/>
                  </a:lnTo>
                  <a:lnTo>
                    <a:pt x="357" y="1985"/>
                  </a:lnTo>
                  <a:lnTo>
                    <a:pt x="295" y="2097"/>
                  </a:lnTo>
                  <a:lnTo>
                    <a:pt x="236" y="2210"/>
                  </a:lnTo>
                  <a:lnTo>
                    <a:pt x="177" y="2329"/>
                  </a:lnTo>
                  <a:lnTo>
                    <a:pt x="253" y="2392"/>
                  </a:lnTo>
                  <a:lnTo>
                    <a:pt x="327" y="2453"/>
                  </a:lnTo>
                  <a:lnTo>
                    <a:pt x="468" y="2563"/>
                  </a:lnTo>
                  <a:lnTo>
                    <a:pt x="536" y="2615"/>
                  </a:lnTo>
                  <a:lnTo>
                    <a:pt x="604" y="2664"/>
                  </a:lnTo>
                  <a:lnTo>
                    <a:pt x="671" y="2710"/>
                  </a:lnTo>
                  <a:lnTo>
                    <a:pt x="737" y="2755"/>
                  </a:lnTo>
                  <a:lnTo>
                    <a:pt x="804" y="2799"/>
                  </a:lnTo>
                  <a:lnTo>
                    <a:pt x="871" y="2845"/>
                  </a:lnTo>
                  <a:lnTo>
                    <a:pt x="937" y="2886"/>
                  </a:lnTo>
                  <a:lnTo>
                    <a:pt x="1007" y="2932"/>
                  </a:lnTo>
                  <a:lnTo>
                    <a:pt x="1078" y="2978"/>
                  </a:lnTo>
                  <a:lnTo>
                    <a:pt x="1152" y="3023"/>
                  </a:lnTo>
                  <a:lnTo>
                    <a:pt x="1226" y="3071"/>
                  </a:lnTo>
                  <a:lnTo>
                    <a:pt x="1304" y="3122"/>
                  </a:lnTo>
                  <a:lnTo>
                    <a:pt x="1361" y="2995"/>
                  </a:lnTo>
                  <a:lnTo>
                    <a:pt x="1414" y="2852"/>
                  </a:lnTo>
                  <a:lnTo>
                    <a:pt x="1500" y="2577"/>
                  </a:lnTo>
                  <a:lnTo>
                    <a:pt x="3619" y="2654"/>
                  </a:lnTo>
                  <a:lnTo>
                    <a:pt x="4075" y="1185"/>
                  </a:lnTo>
                  <a:lnTo>
                    <a:pt x="1827" y="1078"/>
                  </a:lnTo>
                  <a:lnTo>
                    <a:pt x="1868" y="329"/>
                  </a:lnTo>
                  <a:lnTo>
                    <a:pt x="1804" y="367"/>
                  </a:lnTo>
                  <a:lnTo>
                    <a:pt x="1739" y="409"/>
                  </a:lnTo>
                  <a:lnTo>
                    <a:pt x="1610" y="506"/>
                  </a:lnTo>
                  <a:lnTo>
                    <a:pt x="1484" y="616"/>
                  </a:lnTo>
                  <a:lnTo>
                    <a:pt x="1361" y="744"/>
                  </a:lnTo>
                  <a:lnTo>
                    <a:pt x="1123" y="753"/>
                  </a:lnTo>
                  <a:lnTo>
                    <a:pt x="1123" y="7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1605" y="1553"/>
              <a:ext cx="440" cy="507"/>
            </a:xfrm>
            <a:custGeom>
              <a:avLst/>
              <a:gdLst>
                <a:gd name="T0" fmla="*/ 740 w 880"/>
                <a:gd name="T1" fmla="*/ 188 h 1013"/>
                <a:gd name="T2" fmla="*/ 715 w 880"/>
                <a:gd name="T3" fmla="*/ 141 h 1013"/>
                <a:gd name="T4" fmla="*/ 675 w 880"/>
                <a:gd name="T5" fmla="*/ 114 h 1013"/>
                <a:gd name="T6" fmla="*/ 570 w 880"/>
                <a:gd name="T7" fmla="*/ 104 h 1013"/>
                <a:gd name="T8" fmla="*/ 445 w 880"/>
                <a:gd name="T9" fmla="*/ 150 h 1013"/>
                <a:gd name="T10" fmla="*/ 320 w 880"/>
                <a:gd name="T11" fmla="*/ 241 h 1013"/>
                <a:gd name="T12" fmla="*/ 213 w 880"/>
                <a:gd name="T13" fmla="*/ 367 h 1013"/>
                <a:gd name="T14" fmla="*/ 147 w 880"/>
                <a:gd name="T15" fmla="*/ 517 h 1013"/>
                <a:gd name="T16" fmla="*/ 139 w 880"/>
                <a:gd name="T17" fmla="*/ 677 h 1013"/>
                <a:gd name="T18" fmla="*/ 164 w 880"/>
                <a:gd name="T19" fmla="*/ 760 h 1013"/>
                <a:gd name="T20" fmla="*/ 209 w 880"/>
                <a:gd name="T21" fmla="*/ 840 h 1013"/>
                <a:gd name="T22" fmla="*/ 150 w 880"/>
                <a:gd name="T23" fmla="*/ 926 h 1013"/>
                <a:gd name="T24" fmla="*/ 90 w 880"/>
                <a:gd name="T25" fmla="*/ 1013 h 1013"/>
                <a:gd name="T26" fmla="*/ 0 w 880"/>
                <a:gd name="T27" fmla="*/ 791 h 1013"/>
                <a:gd name="T28" fmla="*/ 15 w 880"/>
                <a:gd name="T29" fmla="*/ 572 h 1013"/>
                <a:gd name="T30" fmla="*/ 55 w 880"/>
                <a:gd name="T31" fmla="*/ 468 h 1013"/>
                <a:gd name="T32" fmla="*/ 110 w 880"/>
                <a:gd name="T33" fmla="*/ 369 h 1013"/>
                <a:gd name="T34" fmla="*/ 181 w 880"/>
                <a:gd name="T35" fmla="*/ 278 h 1013"/>
                <a:gd name="T36" fmla="*/ 261 w 880"/>
                <a:gd name="T37" fmla="*/ 198 h 1013"/>
                <a:gd name="T38" fmla="*/ 348 w 880"/>
                <a:gd name="T39" fmla="*/ 127 h 1013"/>
                <a:gd name="T40" fmla="*/ 437 w 880"/>
                <a:gd name="T41" fmla="*/ 70 h 1013"/>
                <a:gd name="T42" fmla="*/ 529 w 880"/>
                <a:gd name="T43" fmla="*/ 27 h 1013"/>
                <a:gd name="T44" fmla="*/ 618 w 880"/>
                <a:gd name="T45" fmla="*/ 0 h 1013"/>
                <a:gd name="T46" fmla="*/ 774 w 880"/>
                <a:gd name="T47" fmla="*/ 2 h 1013"/>
                <a:gd name="T48" fmla="*/ 880 w 880"/>
                <a:gd name="T49" fmla="*/ 91 h 1013"/>
                <a:gd name="T50" fmla="*/ 810 w 880"/>
                <a:gd name="T51" fmla="*/ 139 h 1013"/>
                <a:gd name="T52" fmla="*/ 740 w 880"/>
                <a:gd name="T53" fmla="*/ 188 h 1013"/>
                <a:gd name="T54" fmla="*/ 740 w 880"/>
                <a:gd name="T55" fmla="*/ 188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0" h="1013">
                  <a:moveTo>
                    <a:pt x="740" y="188"/>
                  </a:moveTo>
                  <a:lnTo>
                    <a:pt x="715" y="141"/>
                  </a:lnTo>
                  <a:lnTo>
                    <a:pt x="675" y="114"/>
                  </a:lnTo>
                  <a:lnTo>
                    <a:pt x="570" y="104"/>
                  </a:lnTo>
                  <a:lnTo>
                    <a:pt x="445" y="150"/>
                  </a:lnTo>
                  <a:lnTo>
                    <a:pt x="320" y="241"/>
                  </a:lnTo>
                  <a:lnTo>
                    <a:pt x="213" y="367"/>
                  </a:lnTo>
                  <a:lnTo>
                    <a:pt x="147" y="517"/>
                  </a:lnTo>
                  <a:lnTo>
                    <a:pt x="139" y="677"/>
                  </a:lnTo>
                  <a:lnTo>
                    <a:pt x="164" y="760"/>
                  </a:lnTo>
                  <a:lnTo>
                    <a:pt x="209" y="840"/>
                  </a:lnTo>
                  <a:lnTo>
                    <a:pt x="150" y="926"/>
                  </a:lnTo>
                  <a:lnTo>
                    <a:pt x="90" y="1013"/>
                  </a:lnTo>
                  <a:lnTo>
                    <a:pt x="0" y="791"/>
                  </a:lnTo>
                  <a:lnTo>
                    <a:pt x="15" y="572"/>
                  </a:lnTo>
                  <a:lnTo>
                    <a:pt x="55" y="468"/>
                  </a:lnTo>
                  <a:lnTo>
                    <a:pt x="110" y="369"/>
                  </a:lnTo>
                  <a:lnTo>
                    <a:pt x="181" y="278"/>
                  </a:lnTo>
                  <a:lnTo>
                    <a:pt x="261" y="198"/>
                  </a:lnTo>
                  <a:lnTo>
                    <a:pt x="348" y="127"/>
                  </a:lnTo>
                  <a:lnTo>
                    <a:pt x="437" y="70"/>
                  </a:lnTo>
                  <a:lnTo>
                    <a:pt x="529" y="27"/>
                  </a:lnTo>
                  <a:lnTo>
                    <a:pt x="618" y="0"/>
                  </a:lnTo>
                  <a:lnTo>
                    <a:pt x="774" y="2"/>
                  </a:lnTo>
                  <a:lnTo>
                    <a:pt x="880" y="91"/>
                  </a:lnTo>
                  <a:lnTo>
                    <a:pt x="810" y="139"/>
                  </a:lnTo>
                  <a:lnTo>
                    <a:pt x="740" y="188"/>
                  </a:lnTo>
                  <a:lnTo>
                    <a:pt x="74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1676" y="1766"/>
              <a:ext cx="87" cy="86"/>
            </a:xfrm>
            <a:custGeom>
              <a:avLst/>
              <a:gdLst>
                <a:gd name="T0" fmla="*/ 89 w 173"/>
                <a:gd name="T1" fmla="*/ 0 h 173"/>
                <a:gd name="T2" fmla="*/ 150 w 173"/>
                <a:gd name="T3" fmla="*/ 25 h 173"/>
                <a:gd name="T4" fmla="*/ 173 w 173"/>
                <a:gd name="T5" fmla="*/ 89 h 173"/>
                <a:gd name="T6" fmla="*/ 150 w 173"/>
                <a:gd name="T7" fmla="*/ 148 h 173"/>
                <a:gd name="T8" fmla="*/ 89 w 173"/>
                <a:gd name="T9" fmla="*/ 173 h 173"/>
                <a:gd name="T10" fmla="*/ 26 w 173"/>
                <a:gd name="T11" fmla="*/ 148 h 173"/>
                <a:gd name="T12" fmla="*/ 0 w 173"/>
                <a:gd name="T13" fmla="*/ 89 h 173"/>
                <a:gd name="T14" fmla="*/ 26 w 173"/>
                <a:gd name="T15" fmla="*/ 25 h 173"/>
                <a:gd name="T16" fmla="*/ 89 w 173"/>
                <a:gd name="T17" fmla="*/ 0 h 173"/>
                <a:gd name="T18" fmla="*/ 89 w 173"/>
                <a:gd name="T1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3">
                  <a:moveTo>
                    <a:pt x="89" y="0"/>
                  </a:moveTo>
                  <a:lnTo>
                    <a:pt x="150" y="25"/>
                  </a:lnTo>
                  <a:lnTo>
                    <a:pt x="173" y="89"/>
                  </a:lnTo>
                  <a:lnTo>
                    <a:pt x="150" y="148"/>
                  </a:lnTo>
                  <a:lnTo>
                    <a:pt x="89" y="173"/>
                  </a:lnTo>
                  <a:lnTo>
                    <a:pt x="26" y="148"/>
                  </a:lnTo>
                  <a:lnTo>
                    <a:pt x="0" y="89"/>
                  </a:lnTo>
                  <a:lnTo>
                    <a:pt x="26" y="2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1907" y="1803"/>
              <a:ext cx="111" cy="109"/>
            </a:xfrm>
            <a:custGeom>
              <a:avLst/>
              <a:gdLst>
                <a:gd name="T0" fmla="*/ 112 w 220"/>
                <a:gd name="T1" fmla="*/ 0 h 219"/>
                <a:gd name="T2" fmla="*/ 188 w 220"/>
                <a:gd name="T3" fmla="*/ 34 h 219"/>
                <a:gd name="T4" fmla="*/ 220 w 220"/>
                <a:gd name="T5" fmla="*/ 112 h 219"/>
                <a:gd name="T6" fmla="*/ 188 w 220"/>
                <a:gd name="T7" fmla="*/ 186 h 219"/>
                <a:gd name="T8" fmla="*/ 112 w 220"/>
                <a:gd name="T9" fmla="*/ 219 h 219"/>
                <a:gd name="T10" fmla="*/ 34 w 220"/>
                <a:gd name="T11" fmla="*/ 186 h 219"/>
                <a:gd name="T12" fmla="*/ 0 w 220"/>
                <a:gd name="T13" fmla="*/ 112 h 219"/>
                <a:gd name="T14" fmla="*/ 34 w 220"/>
                <a:gd name="T15" fmla="*/ 34 h 219"/>
                <a:gd name="T16" fmla="*/ 70 w 220"/>
                <a:gd name="T17" fmla="*/ 10 h 219"/>
                <a:gd name="T18" fmla="*/ 112 w 220"/>
                <a:gd name="T19" fmla="*/ 0 h 219"/>
                <a:gd name="T20" fmla="*/ 112 w 220"/>
                <a:gd name="T2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" h="219">
                  <a:moveTo>
                    <a:pt x="112" y="0"/>
                  </a:moveTo>
                  <a:lnTo>
                    <a:pt x="188" y="34"/>
                  </a:lnTo>
                  <a:lnTo>
                    <a:pt x="220" y="112"/>
                  </a:lnTo>
                  <a:lnTo>
                    <a:pt x="188" y="186"/>
                  </a:lnTo>
                  <a:lnTo>
                    <a:pt x="112" y="219"/>
                  </a:lnTo>
                  <a:lnTo>
                    <a:pt x="34" y="186"/>
                  </a:lnTo>
                  <a:lnTo>
                    <a:pt x="0" y="112"/>
                  </a:lnTo>
                  <a:lnTo>
                    <a:pt x="34" y="34"/>
                  </a:lnTo>
                  <a:lnTo>
                    <a:pt x="70" y="1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60648"/>
            <a:ext cx="7772400" cy="743744"/>
          </a:xfrm>
        </p:spPr>
        <p:txBody>
          <a:bodyPr/>
          <a:lstStyle/>
          <a:p>
            <a:r>
              <a:rPr lang="nl-NL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Relativiteitstheorie</a:t>
            </a:r>
            <a:endParaRPr lang="nl-NL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957064"/>
            <a:ext cx="7772400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“Speciale” relativiteit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67991" y="5117693"/>
            <a:ext cx="1439862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7308850" y="4077072"/>
            <a:ext cx="1439863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3528" y="5189130"/>
            <a:ext cx="2089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nl-N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1.000.000 m/s</a:t>
            </a:r>
            <a:endParaRPr lang="en-GB" altLang="nl-NL" sz="20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985001" y="4148509"/>
            <a:ext cx="2159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nl-N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300.000.000 m/s</a:t>
            </a:r>
            <a:endParaRPr lang="en-GB" altLang="nl-NL" sz="20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wmhc34u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975" y="3500438"/>
            <a:ext cx="2732088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16" descr="zxvbcurn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288" y="1700213"/>
            <a:ext cx="1316037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ine 14"/>
          <p:cNvSpPr>
            <a:spLocks noChangeShapeType="1"/>
          </p:cNvSpPr>
          <p:nvPr/>
        </p:nvSpPr>
        <p:spPr bwMode="auto">
          <a:xfrm flipH="1">
            <a:off x="6985000" y="3933825"/>
            <a:ext cx="14398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2355210" y="1917338"/>
            <a:ext cx="580468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latin typeface="Calibri" pitchFamily="34" charset="0"/>
              </a:rPr>
              <a:t>Beide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ruimtevaarders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meten</a:t>
            </a:r>
            <a:r>
              <a:rPr lang="en-US" sz="1800" b="1" dirty="0" smtClean="0">
                <a:latin typeface="Calibri" pitchFamily="34" charset="0"/>
              </a:rPr>
              <a:t> de </a:t>
            </a:r>
            <a:r>
              <a:rPr lang="en-US" sz="1800" b="1" dirty="0" err="1" smtClean="0">
                <a:latin typeface="Calibri" pitchFamily="34" charset="0"/>
              </a:rPr>
              <a:t>snelheid</a:t>
            </a:r>
            <a:r>
              <a:rPr lang="en-US" sz="1800" b="1" dirty="0" smtClean="0">
                <a:latin typeface="Calibri" pitchFamily="34" charset="0"/>
              </a:rPr>
              <a:t> van de </a:t>
            </a:r>
            <a:r>
              <a:rPr lang="en-US" sz="1800" b="1" dirty="0" err="1" smtClean="0">
                <a:latin typeface="Calibri" pitchFamily="34" charset="0"/>
              </a:rPr>
              <a:t>lichtstraal</a:t>
            </a:r>
            <a:endParaRPr lang="en-US" sz="1800" b="1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Calibri" pitchFamily="34" charset="0"/>
              </a:rPr>
              <a:t>Hoe </a:t>
            </a:r>
            <a:r>
              <a:rPr lang="en-US" sz="1800" b="1" dirty="0" err="1" smtClean="0">
                <a:latin typeface="Calibri" pitchFamily="34" charset="0"/>
              </a:rPr>
              <a:t>groot</a:t>
            </a:r>
            <a:r>
              <a:rPr lang="en-US" sz="1800" b="1" dirty="0" smtClean="0">
                <a:latin typeface="Calibri" pitchFamily="34" charset="0"/>
              </a:rPr>
              <a:t> is de </a:t>
            </a:r>
            <a:r>
              <a:rPr lang="en-US" sz="1800" b="1" dirty="0" err="1" smtClean="0">
                <a:latin typeface="Calibri" pitchFamily="34" charset="0"/>
              </a:rPr>
              <a:t>snelheid</a:t>
            </a:r>
            <a:r>
              <a:rPr lang="en-US" sz="1800" b="1" dirty="0" smtClean="0">
                <a:latin typeface="Calibri" pitchFamily="34" charset="0"/>
              </a:rPr>
              <a:t> die </a:t>
            </a:r>
            <a:r>
              <a:rPr lang="en-US" sz="1800" b="1" dirty="0" err="1" smtClean="0">
                <a:latin typeface="Calibri" pitchFamily="34" charset="0"/>
              </a:rPr>
              <a:t>ze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meten</a:t>
            </a:r>
            <a:r>
              <a:rPr lang="en-US" sz="1800" b="1" dirty="0" smtClean="0">
                <a:latin typeface="Calibri" pitchFamily="34" charset="0"/>
              </a:rPr>
              <a:t>?</a:t>
            </a:r>
            <a:endParaRPr lang="nl-NL" sz="2000" b="1" dirty="0">
              <a:latin typeface="Calibri" pitchFamily="34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2441098" y="4548619"/>
            <a:ext cx="5027544" cy="175432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Calibri" pitchFamily="34" charset="0"/>
              </a:rPr>
              <a:t>De </a:t>
            </a:r>
            <a:r>
              <a:rPr lang="en-US" sz="1800" b="1" dirty="0" err="1" smtClean="0">
                <a:latin typeface="Calibri" pitchFamily="34" charset="0"/>
              </a:rPr>
              <a:t>stilstaande</a:t>
            </a:r>
            <a:r>
              <a:rPr lang="en-US" sz="1800" b="1" dirty="0" smtClean="0">
                <a:latin typeface="Calibri" pitchFamily="34" charset="0"/>
              </a:rPr>
              <a:t> meet </a:t>
            </a:r>
            <a:r>
              <a:rPr lang="en-US" sz="1800" b="1" dirty="0" err="1" smtClean="0">
                <a:latin typeface="Calibri" pitchFamily="34" charset="0"/>
              </a:rPr>
              <a:t>natuurlijk</a:t>
            </a:r>
            <a:r>
              <a:rPr lang="en-US" sz="1800" b="1" dirty="0" smtClean="0">
                <a:latin typeface="Calibri" pitchFamily="34" charset="0"/>
              </a:rPr>
              <a:t> 300.000.000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Calibri" pitchFamily="34" charset="0"/>
              </a:rPr>
              <a:t>De </a:t>
            </a:r>
            <a:r>
              <a:rPr lang="en-US" sz="1800" b="1" dirty="0" err="1" smtClean="0">
                <a:latin typeface="Calibri" pitchFamily="34" charset="0"/>
              </a:rPr>
              <a:t>bewegende</a:t>
            </a:r>
            <a:r>
              <a:rPr lang="en-US" sz="1800" b="1" dirty="0" smtClean="0">
                <a:latin typeface="Calibri" pitchFamily="34" charset="0"/>
              </a:rPr>
              <a:t> meet </a:t>
            </a:r>
            <a:r>
              <a:rPr lang="en-US" sz="1800" b="1" dirty="0" err="1" smtClean="0">
                <a:latin typeface="Calibri" pitchFamily="34" charset="0"/>
              </a:rPr>
              <a:t>dan</a:t>
            </a:r>
            <a:r>
              <a:rPr lang="en-US" sz="1800" b="1" dirty="0" smtClean="0">
                <a:latin typeface="Calibri" pitchFamily="34" charset="0"/>
              </a:rPr>
              <a:t> 301.000.000 </a:t>
            </a:r>
            <a:r>
              <a:rPr lang="en-US" sz="1800" b="1" dirty="0">
                <a:latin typeface="Calibri" pitchFamily="34" charset="0"/>
              </a:rPr>
              <a:t>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latin typeface="Calibri" pitchFamily="34" charset="0"/>
              </a:rPr>
              <a:t>Fout</a:t>
            </a:r>
            <a:r>
              <a:rPr lang="en-US" sz="1800" b="1" dirty="0" smtClean="0">
                <a:latin typeface="Calibri" pitchFamily="34" charset="0"/>
              </a:rPr>
              <a:t> 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itchFamily="34" charset="0"/>
              </a:rPr>
              <a:t>De </a:t>
            </a:r>
            <a:r>
              <a:rPr lang="en-US" sz="1800" b="1" dirty="0" err="1">
                <a:latin typeface="Calibri" pitchFamily="34" charset="0"/>
              </a:rPr>
              <a:t>bewegende</a:t>
            </a:r>
            <a:r>
              <a:rPr lang="en-US" sz="1800" b="1" dirty="0">
                <a:latin typeface="Calibri" pitchFamily="34" charset="0"/>
              </a:rPr>
              <a:t> meet </a:t>
            </a:r>
            <a:r>
              <a:rPr lang="en-US" sz="1800" b="1" dirty="0" err="1" smtClean="0">
                <a:latin typeface="Calibri" pitchFamily="34" charset="0"/>
              </a:rPr>
              <a:t>ook</a:t>
            </a:r>
            <a:r>
              <a:rPr lang="en-US" sz="1800" b="1" dirty="0" smtClean="0">
                <a:latin typeface="Calibri" pitchFamily="34" charset="0"/>
              </a:rPr>
              <a:t> 300.000.000 </a:t>
            </a:r>
            <a:r>
              <a:rPr lang="en-US" sz="1800" b="1" dirty="0" smtClean="0">
                <a:latin typeface="Calibri" pitchFamily="34" charset="0"/>
              </a:rPr>
              <a:t>m/s !!</a:t>
            </a:r>
            <a:endParaRPr lang="en-US" sz="1800" b="1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latin typeface="Calibri" pitchFamily="34" charset="0"/>
              </a:rPr>
              <a:t>De </a:t>
            </a:r>
            <a:r>
              <a:rPr lang="en-US" sz="1800" b="1" i="1" dirty="0" err="1" smtClean="0">
                <a:latin typeface="Calibri" pitchFamily="34" charset="0"/>
              </a:rPr>
              <a:t>lichtsnelheid</a:t>
            </a:r>
            <a:r>
              <a:rPr lang="en-US" sz="1800" b="1" i="1" dirty="0" smtClean="0">
                <a:latin typeface="Calibri" pitchFamily="34" charset="0"/>
              </a:rPr>
              <a:t> is </a:t>
            </a:r>
            <a:r>
              <a:rPr lang="en-US" sz="1800" b="1" i="1" dirty="0" err="1" smtClean="0">
                <a:latin typeface="Calibri" pitchFamily="34" charset="0"/>
              </a:rPr>
              <a:t>hetzelfde</a:t>
            </a:r>
            <a:r>
              <a:rPr lang="en-US" sz="1800" b="1" i="1" dirty="0" smtClean="0">
                <a:latin typeface="Calibri" pitchFamily="34" charset="0"/>
              </a:rPr>
              <a:t> </a:t>
            </a:r>
            <a:r>
              <a:rPr lang="en-US" sz="1800" b="1" i="1" dirty="0" err="1" smtClean="0">
                <a:latin typeface="Calibri" pitchFamily="34" charset="0"/>
              </a:rPr>
              <a:t>voor</a:t>
            </a:r>
            <a:r>
              <a:rPr lang="en-US" sz="1800" b="1" i="1" dirty="0" smtClean="0">
                <a:latin typeface="Calibri" pitchFamily="34" charset="0"/>
              </a:rPr>
              <a:t> </a:t>
            </a:r>
            <a:r>
              <a:rPr lang="en-US" sz="1800" b="1" i="1" dirty="0" err="1" smtClean="0">
                <a:latin typeface="Calibri" pitchFamily="34" charset="0"/>
              </a:rPr>
              <a:t>alle</a:t>
            </a:r>
            <a:r>
              <a:rPr lang="en-US" sz="1800" b="1" i="1" dirty="0" smtClean="0">
                <a:latin typeface="Calibri" pitchFamily="34" charset="0"/>
              </a:rPr>
              <a:t> </a:t>
            </a:r>
            <a:r>
              <a:rPr lang="en-US" sz="1800" b="1" i="1" dirty="0" err="1" smtClean="0">
                <a:latin typeface="Calibri" pitchFamily="34" charset="0"/>
              </a:rPr>
              <a:t>waarnemers</a:t>
            </a:r>
            <a:endParaRPr lang="en-US" sz="1800" b="1" i="1" dirty="0" smtClean="0">
              <a:latin typeface="Calibri" pitchFamily="34" charset="0"/>
            </a:endParaRPr>
          </a:p>
        </p:txBody>
      </p:sp>
      <p:pic>
        <p:nvPicPr>
          <p:cNvPr id="53" name="Picture 5" descr="2400-38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59" y="4617102"/>
            <a:ext cx="142818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374E-6 L 1.01198 -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0" y="-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2.82674E-6 L -1.21667 -0.0016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33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animBg="1"/>
      <p:bldP spid="5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51"/>
          <p:cNvGrpSpPr>
            <a:grpSpLocks/>
          </p:cNvGrpSpPr>
          <p:nvPr/>
        </p:nvGrpSpPr>
        <p:grpSpPr bwMode="auto">
          <a:xfrm>
            <a:off x="1019175" y="4533900"/>
            <a:ext cx="7502525" cy="939800"/>
            <a:chOff x="636" y="3576"/>
            <a:chExt cx="4726" cy="592"/>
          </a:xfrm>
        </p:grpSpPr>
        <p:grpSp>
          <p:nvGrpSpPr>
            <p:cNvPr id="47" name="Group 29"/>
            <p:cNvGrpSpPr>
              <a:grpSpLocks/>
            </p:cNvGrpSpPr>
            <p:nvPr/>
          </p:nvGrpSpPr>
          <p:grpSpPr bwMode="auto">
            <a:xfrm>
              <a:off x="636" y="3576"/>
              <a:ext cx="1180" cy="574"/>
              <a:chOff x="636" y="3576"/>
              <a:chExt cx="1180" cy="574"/>
            </a:xfrm>
          </p:grpSpPr>
          <p:grpSp>
            <p:nvGrpSpPr>
              <p:cNvPr id="69" name="Group 25"/>
              <p:cNvGrpSpPr>
                <a:grpSpLocks/>
              </p:cNvGrpSpPr>
              <p:nvPr/>
            </p:nvGrpSpPr>
            <p:grpSpPr bwMode="auto">
              <a:xfrm>
                <a:off x="636" y="3576"/>
                <a:ext cx="588" cy="570"/>
                <a:chOff x="636" y="3576"/>
                <a:chExt cx="588" cy="570"/>
              </a:xfrm>
            </p:grpSpPr>
            <p:sp>
              <p:nvSpPr>
                <p:cNvPr id="73" name="Line 23"/>
                <p:cNvSpPr>
                  <a:spLocks noChangeShapeType="1"/>
                </p:cNvSpPr>
                <p:nvPr/>
              </p:nvSpPr>
              <p:spPr bwMode="auto">
                <a:xfrm>
                  <a:off x="636" y="3582"/>
                  <a:ext cx="300" cy="564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936" y="3576"/>
                  <a:ext cx="288" cy="558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70" name="Group 26"/>
              <p:cNvGrpSpPr>
                <a:grpSpLocks/>
              </p:cNvGrpSpPr>
              <p:nvPr/>
            </p:nvGrpSpPr>
            <p:grpSpPr bwMode="auto">
              <a:xfrm>
                <a:off x="1228" y="3580"/>
                <a:ext cx="588" cy="570"/>
                <a:chOff x="636" y="3576"/>
                <a:chExt cx="588" cy="570"/>
              </a:xfrm>
            </p:grpSpPr>
            <p:sp>
              <p:nvSpPr>
                <p:cNvPr id="71" name="Line 27"/>
                <p:cNvSpPr>
                  <a:spLocks noChangeShapeType="1"/>
                </p:cNvSpPr>
                <p:nvPr/>
              </p:nvSpPr>
              <p:spPr bwMode="auto">
                <a:xfrm>
                  <a:off x="636" y="3582"/>
                  <a:ext cx="300" cy="564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7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936" y="3576"/>
                  <a:ext cx="288" cy="558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48" name="Group 30"/>
            <p:cNvGrpSpPr>
              <a:grpSpLocks/>
            </p:cNvGrpSpPr>
            <p:nvPr/>
          </p:nvGrpSpPr>
          <p:grpSpPr bwMode="auto">
            <a:xfrm>
              <a:off x="1822" y="3586"/>
              <a:ext cx="1180" cy="574"/>
              <a:chOff x="636" y="3576"/>
              <a:chExt cx="1180" cy="574"/>
            </a:xfrm>
          </p:grpSpPr>
          <p:grpSp>
            <p:nvGrpSpPr>
              <p:cNvPr id="63" name="Group 31"/>
              <p:cNvGrpSpPr>
                <a:grpSpLocks/>
              </p:cNvGrpSpPr>
              <p:nvPr/>
            </p:nvGrpSpPr>
            <p:grpSpPr bwMode="auto">
              <a:xfrm>
                <a:off x="636" y="3576"/>
                <a:ext cx="588" cy="570"/>
                <a:chOff x="636" y="3576"/>
                <a:chExt cx="588" cy="570"/>
              </a:xfrm>
            </p:grpSpPr>
            <p:sp>
              <p:nvSpPr>
                <p:cNvPr id="67" name="Line 32"/>
                <p:cNvSpPr>
                  <a:spLocks noChangeShapeType="1"/>
                </p:cNvSpPr>
                <p:nvPr/>
              </p:nvSpPr>
              <p:spPr bwMode="auto">
                <a:xfrm>
                  <a:off x="636" y="3582"/>
                  <a:ext cx="300" cy="564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6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936" y="3576"/>
                  <a:ext cx="288" cy="558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64" name="Group 34"/>
              <p:cNvGrpSpPr>
                <a:grpSpLocks/>
              </p:cNvGrpSpPr>
              <p:nvPr/>
            </p:nvGrpSpPr>
            <p:grpSpPr bwMode="auto">
              <a:xfrm>
                <a:off x="1228" y="3580"/>
                <a:ext cx="588" cy="570"/>
                <a:chOff x="636" y="3576"/>
                <a:chExt cx="588" cy="570"/>
              </a:xfrm>
            </p:grpSpPr>
            <p:sp>
              <p:nvSpPr>
                <p:cNvPr id="65" name="Line 35"/>
                <p:cNvSpPr>
                  <a:spLocks noChangeShapeType="1"/>
                </p:cNvSpPr>
                <p:nvPr/>
              </p:nvSpPr>
              <p:spPr bwMode="auto">
                <a:xfrm>
                  <a:off x="636" y="3582"/>
                  <a:ext cx="300" cy="564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6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936" y="3576"/>
                  <a:ext cx="288" cy="558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49" name="Group 37"/>
            <p:cNvGrpSpPr>
              <a:grpSpLocks/>
            </p:cNvGrpSpPr>
            <p:nvPr/>
          </p:nvGrpSpPr>
          <p:grpSpPr bwMode="auto">
            <a:xfrm>
              <a:off x="3002" y="3590"/>
              <a:ext cx="1180" cy="574"/>
              <a:chOff x="636" y="3576"/>
              <a:chExt cx="1180" cy="574"/>
            </a:xfrm>
          </p:grpSpPr>
          <p:grpSp>
            <p:nvGrpSpPr>
              <p:cNvPr id="57" name="Group 38"/>
              <p:cNvGrpSpPr>
                <a:grpSpLocks/>
              </p:cNvGrpSpPr>
              <p:nvPr/>
            </p:nvGrpSpPr>
            <p:grpSpPr bwMode="auto">
              <a:xfrm>
                <a:off x="636" y="3576"/>
                <a:ext cx="588" cy="570"/>
                <a:chOff x="636" y="3576"/>
                <a:chExt cx="588" cy="570"/>
              </a:xfrm>
            </p:grpSpPr>
            <p:sp>
              <p:nvSpPr>
                <p:cNvPr id="61" name="Line 39"/>
                <p:cNvSpPr>
                  <a:spLocks noChangeShapeType="1"/>
                </p:cNvSpPr>
                <p:nvPr/>
              </p:nvSpPr>
              <p:spPr bwMode="auto">
                <a:xfrm>
                  <a:off x="636" y="3582"/>
                  <a:ext cx="300" cy="564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62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936" y="3576"/>
                  <a:ext cx="288" cy="558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8" name="Group 41"/>
              <p:cNvGrpSpPr>
                <a:grpSpLocks/>
              </p:cNvGrpSpPr>
              <p:nvPr/>
            </p:nvGrpSpPr>
            <p:grpSpPr bwMode="auto">
              <a:xfrm>
                <a:off x="1228" y="3580"/>
                <a:ext cx="588" cy="570"/>
                <a:chOff x="636" y="3576"/>
                <a:chExt cx="588" cy="570"/>
              </a:xfrm>
            </p:grpSpPr>
            <p:sp>
              <p:nvSpPr>
                <p:cNvPr id="59" name="Line 42"/>
                <p:cNvSpPr>
                  <a:spLocks noChangeShapeType="1"/>
                </p:cNvSpPr>
                <p:nvPr/>
              </p:nvSpPr>
              <p:spPr bwMode="auto">
                <a:xfrm>
                  <a:off x="636" y="3582"/>
                  <a:ext cx="300" cy="564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60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936" y="3576"/>
                  <a:ext cx="288" cy="558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0" name="Group 44"/>
            <p:cNvGrpSpPr>
              <a:grpSpLocks/>
            </p:cNvGrpSpPr>
            <p:nvPr/>
          </p:nvGrpSpPr>
          <p:grpSpPr bwMode="auto">
            <a:xfrm>
              <a:off x="4182" y="3594"/>
              <a:ext cx="1180" cy="574"/>
              <a:chOff x="636" y="3576"/>
              <a:chExt cx="1180" cy="574"/>
            </a:xfrm>
          </p:grpSpPr>
          <p:grpSp>
            <p:nvGrpSpPr>
              <p:cNvPr id="51" name="Group 45"/>
              <p:cNvGrpSpPr>
                <a:grpSpLocks/>
              </p:cNvGrpSpPr>
              <p:nvPr/>
            </p:nvGrpSpPr>
            <p:grpSpPr bwMode="auto">
              <a:xfrm>
                <a:off x="636" y="3576"/>
                <a:ext cx="588" cy="570"/>
                <a:chOff x="636" y="3576"/>
                <a:chExt cx="588" cy="570"/>
              </a:xfrm>
            </p:grpSpPr>
            <p:sp>
              <p:nvSpPr>
                <p:cNvPr id="55" name="Line 46"/>
                <p:cNvSpPr>
                  <a:spLocks noChangeShapeType="1"/>
                </p:cNvSpPr>
                <p:nvPr/>
              </p:nvSpPr>
              <p:spPr bwMode="auto">
                <a:xfrm>
                  <a:off x="636" y="3582"/>
                  <a:ext cx="300" cy="564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56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936" y="3576"/>
                  <a:ext cx="288" cy="558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52" name="Group 48"/>
              <p:cNvGrpSpPr>
                <a:grpSpLocks/>
              </p:cNvGrpSpPr>
              <p:nvPr/>
            </p:nvGrpSpPr>
            <p:grpSpPr bwMode="auto">
              <a:xfrm>
                <a:off x="1228" y="3580"/>
                <a:ext cx="588" cy="570"/>
                <a:chOff x="636" y="3576"/>
                <a:chExt cx="588" cy="570"/>
              </a:xfrm>
            </p:grpSpPr>
            <p:sp>
              <p:nvSpPr>
                <p:cNvPr id="53" name="Line 49"/>
                <p:cNvSpPr>
                  <a:spLocks noChangeShapeType="1"/>
                </p:cNvSpPr>
                <p:nvPr/>
              </p:nvSpPr>
              <p:spPr bwMode="auto">
                <a:xfrm>
                  <a:off x="636" y="3582"/>
                  <a:ext cx="300" cy="564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5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936" y="3576"/>
                  <a:ext cx="288" cy="558"/>
                </a:xfrm>
                <a:prstGeom prst="line">
                  <a:avLst/>
                </a:prstGeom>
                <a:noFill/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</p:grpSp>
      </p:grpSp>
      <p:sp>
        <p:nvSpPr>
          <p:cNvPr id="75" name="Oval 11"/>
          <p:cNvSpPr>
            <a:spLocks noChangeArrowheads="1"/>
          </p:cNvSpPr>
          <p:nvPr/>
        </p:nvSpPr>
        <p:spPr bwMode="auto">
          <a:xfrm>
            <a:off x="684213" y="3187700"/>
            <a:ext cx="719137" cy="312738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6" name="AutoShape 6"/>
          <p:cNvSpPr>
            <a:spLocks noChangeArrowheads="1"/>
          </p:cNvSpPr>
          <p:nvPr/>
        </p:nvSpPr>
        <p:spPr bwMode="auto">
          <a:xfrm flipV="1">
            <a:off x="684213" y="2276475"/>
            <a:ext cx="719137" cy="1223963"/>
          </a:xfrm>
          <a:prstGeom prst="can">
            <a:avLst>
              <a:gd name="adj" fmla="val 4255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77" name="Group 10"/>
          <p:cNvGrpSpPr>
            <a:grpSpLocks/>
          </p:cNvGrpSpPr>
          <p:nvPr/>
        </p:nvGrpSpPr>
        <p:grpSpPr bwMode="auto">
          <a:xfrm>
            <a:off x="684213" y="2276475"/>
            <a:ext cx="719137" cy="360363"/>
            <a:chOff x="1338" y="1706"/>
            <a:chExt cx="453" cy="227"/>
          </a:xfrm>
        </p:grpSpPr>
        <p:sp>
          <p:nvSpPr>
            <p:cNvPr id="78" name="Oval 9"/>
            <p:cNvSpPr>
              <a:spLocks noChangeArrowheads="1"/>
            </p:cNvSpPr>
            <p:nvPr/>
          </p:nvSpPr>
          <p:spPr bwMode="auto">
            <a:xfrm>
              <a:off x="1338" y="1752"/>
              <a:ext cx="453" cy="18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9" name="Oval 8"/>
            <p:cNvSpPr>
              <a:spLocks noChangeArrowheads="1"/>
            </p:cNvSpPr>
            <p:nvPr/>
          </p:nvSpPr>
          <p:spPr bwMode="auto">
            <a:xfrm>
              <a:off x="1338" y="1706"/>
              <a:ext cx="453" cy="18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80" name="Picture 4" descr="e00mp12z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863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16"/>
          <p:cNvSpPr>
            <a:spLocks noChangeArrowheads="1"/>
          </p:cNvSpPr>
          <p:nvPr/>
        </p:nvSpPr>
        <p:spPr bwMode="auto">
          <a:xfrm>
            <a:off x="658813" y="5270500"/>
            <a:ext cx="719137" cy="312738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2" name="AutoShape 17"/>
          <p:cNvSpPr>
            <a:spLocks noChangeArrowheads="1"/>
          </p:cNvSpPr>
          <p:nvPr/>
        </p:nvSpPr>
        <p:spPr bwMode="auto">
          <a:xfrm flipV="1">
            <a:off x="658813" y="4359275"/>
            <a:ext cx="719137" cy="1223963"/>
          </a:xfrm>
          <a:prstGeom prst="can">
            <a:avLst>
              <a:gd name="adj" fmla="val 4255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83" name="Group 18"/>
          <p:cNvGrpSpPr>
            <a:grpSpLocks/>
          </p:cNvGrpSpPr>
          <p:nvPr/>
        </p:nvGrpSpPr>
        <p:grpSpPr bwMode="auto">
          <a:xfrm>
            <a:off x="658813" y="4359275"/>
            <a:ext cx="719137" cy="360363"/>
            <a:chOff x="1338" y="1706"/>
            <a:chExt cx="453" cy="227"/>
          </a:xfrm>
        </p:grpSpPr>
        <p:sp>
          <p:nvSpPr>
            <p:cNvPr id="84" name="Oval 19"/>
            <p:cNvSpPr>
              <a:spLocks noChangeArrowheads="1"/>
            </p:cNvSpPr>
            <p:nvPr/>
          </p:nvSpPr>
          <p:spPr bwMode="auto">
            <a:xfrm>
              <a:off x="1338" y="1752"/>
              <a:ext cx="453" cy="18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5" name="Oval 20"/>
            <p:cNvSpPr>
              <a:spLocks noChangeArrowheads="1"/>
            </p:cNvSpPr>
            <p:nvPr/>
          </p:nvSpPr>
          <p:spPr bwMode="auto">
            <a:xfrm>
              <a:off x="1338" y="1706"/>
              <a:ext cx="453" cy="18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86" name="Picture 21" descr="e00mp12z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3998913"/>
            <a:ext cx="863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52"/>
          <p:cNvGrpSpPr>
            <a:grpSpLocks/>
          </p:cNvGrpSpPr>
          <p:nvPr/>
        </p:nvGrpSpPr>
        <p:grpSpPr bwMode="auto">
          <a:xfrm>
            <a:off x="236084" y="5755142"/>
            <a:ext cx="1439862" cy="442913"/>
            <a:chOff x="113" y="2568"/>
            <a:chExt cx="907" cy="279"/>
          </a:xfrm>
        </p:grpSpPr>
        <p:sp>
          <p:nvSpPr>
            <p:cNvPr id="88" name="Line 53"/>
            <p:cNvSpPr>
              <a:spLocks noChangeShapeType="1"/>
            </p:cNvSpPr>
            <p:nvPr/>
          </p:nvSpPr>
          <p:spPr bwMode="auto">
            <a:xfrm>
              <a:off x="113" y="2568"/>
              <a:ext cx="907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>
                <a:solidFill>
                  <a:srgbClr val="FFFF00"/>
                </a:solidFill>
              </a:endParaRPr>
            </a:p>
          </p:txBody>
        </p:sp>
        <p:sp>
          <p:nvSpPr>
            <p:cNvPr id="89" name="Text Box 54"/>
            <p:cNvSpPr txBox="1">
              <a:spLocks noChangeArrowheads="1"/>
            </p:cNvSpPr>
            <p:nvPr/>
          </p:nvSpPr>
          <p:spPr bwMode="auto">
            <a:xfrm>
              <a:off x="340" y="2614"/>
              <a:ext cx="2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altLang="nl-NL" sz="1800" b="1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en-GB" altLang="nl-NL" sz="1800" b="1" i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60648"/>
            <a:ext cx="7772400" cy="743744"/>
          </a:xfrm>
        </p:spPr>
        <p:txBody>
          <a:bodyPr/>
          <a:lstStyle/>
          <a:p>
            <a:r>
              <a:rPr lang="nl-NL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Relativiteitstheorie</a:t>
            </a:r>
            <a:endParaRPr lang="nl-NL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2"/>
          <p:cNvSpPr txBox="1">
            <a:spLocks noChangeArrowheads="1"/>
          </p:cNvSpPr>
          <p:nvPr/>
        </p:nvSpPr>
        <p:spPr bwMode="auto">
          <a:xfrm>
            <a:off x="2380796" y="1492896"/>
            <a:ext cx="4460875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We kijken naar een klok, gestuurd door een lichtstraal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3" name="Rectangle 2"/>
          <p:cNvSpPr txBox="1">
            <a:spLocks noChangeArrowheads="1"/>
          </p:cNvSpPr>
          <p:nvPr/>
        </p:nvSpPr>
        <p:spPr bwMode="auto">
          <a:xfrm>
            <a:off x="2435225" y="836712"/>
            <a:ext cx="4460875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Wat heeft dit voor gevolgen?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4" name="Toelichting met afgeronde rechthoek 93"/>
          <p:cNvSpPr/>
          <p:nvPr/>
        </p:nvSpPr>
        <p:spPr bwMode="auto">
          <a:xfrm>
            <a:off x="1846262" y="2493169"/>
            <a:ext cx="2111376" cy="615156"/>
          </a:xfrm>
          <a:prstGeom prst="wedgeRoundRectCallout">
            <a:avLst>
              <a:gd name="adj1" fmla="val -67709"/>
              <a:gd name="adj2" fmla="val 821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de </a:t>
            </a:r>
            <a:r>
              <a:rPr lang="en-US" sz="1600" b="1" dirty="0" err="1" smtClean="0">
                <a:latin typeface="Calibri" pitchFamily="34" charset="0"/>
              </a:rPr>
              <a:t>lichtstraal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beweegt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tussen</a:t>
            </a:r>
            <a:r>
              <a:rPr lang="en-US" sz="1600" b="1" dirty="0" smtClean="0">
                <a:latin typeface="Calibri" pitchFamily="34" charset="0"/>
              </a:rPr>
              <a:t> twee </a:t>
            </a:r>
            <a:r>
              <a:rPr lang="en-US" sz="1600" b="1" dirty="0" err="1" smtClean="0">
                <a:latin typeface="Calibri" pitchFamily="34" charset="0"/>
              </a:rPr>
              <a:t>spiegels</a:t>
            </a:r>
            <a:r>
              <a:rPr lang="en-US" sz="1600" b="1" dirty="0" smtClean="0">
                <a:latin typeface="Calibri" pitchFamily="34" charset="0"/>
              </a:rPr>
              <a:t> </a:t>
            </a:r>
            <a:endParaRPr kumimoji="0" lang="nl-NL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95" name="Rectangle 2"/>
          <p:cNvSpPr txBox="1">
            <a:spLocks noChangeArrowheads="1"/>
          </p:cNvSpPr>
          <p:nvPr/>
        </p:nvSpPr>
        <p:spPr bwMode="auto">
          <a:xfrm>
            <a:off x="2338628" y="3500438"/>
            <a:ext cx="4460875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Eenzelfde klok maar nu bewegend met een snelheid </a:t>
            </a:r>
            <a:r>
              <a:rPr lang="nl-NL" sz="2000" b="1" i="1" kern="0" dirty="0" smtClean="0">
                <a:solidFill>
                  <a:srgbClr val="FFFF00"/>
                </a:solidFill>
                <a:latin typeface="Arial" charset="0"/>
              </a:rPr>
              <a:t>v</a:t>
            </a:r>
            <a:endParaRPr lang="nl-NL" sz="2000" b="1" i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6" name="Line 9"/>
          <p:cNvSpPr>
            <a:spLocks noChangeShapeType="1"/>
          </p:cNvSpPr>
          <p:nvPr/>
        </p:nvSpPr>
        <p:spPr bwMode="auto">
          <a:xfrm flipH="1" flipV="1">
            <a:off x="1721857" y="2563812"/>
            <a:ext cx="2168" cy="865188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7" name="Toelichting met afgeronde rechthoek 96"/>
          <p:cNvSpPr/>
          <p:nvPr/>
        </p:nvSpPr>
        <p:spPr bwMode="auto">
          <a:xfrm>
            <a:off x="2206624" y="2406634"/>
            <a:ext cx="2111376" cy="935848"/>
          </a:xfrm>
          <a:prstGeom prst="wedgeRoundRectCallout">
            <a:avLst>
              <a:gd name="adj1" fmla="val -67709"/>
              <a:gd name="adj2" fmla="val 821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err="1" smtClean="0">
                <a:latin typeface="Calibri" pitchFamily="34" charset="0"/>
              </a:rPr>
              <a:t>deze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lichtstraal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heeft</a:t>
            </a:r>
            <a:r>
              <a:rPr lang="en-US" sz="1600" b="1" dirty="0" smtClean="0">
                <a:latin typeface="Calibri" pitchFamily="34" charset="0"/>
              </a:rPr>
              <a:t> in </a:t>
            </a:r>
            <a:r>
              <a:rPr lang="en-US" sz="1600" b="1" dirty="0" err="1" smtClean="0">
                <a:latin typeface="Calibri" pitchFamily="34" charset="0"/>
              </a:rPr>
              <a:t>dezelfde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tijd</a:t>
            </a:r>
            <a:r>
              <a:rPr lang="en-US" sz="1600" b="1" dirty="0" smtClean="0">
                <a:latin typeface="Calibri" pitchFamily="34" charset="0"/>
              </a:rPr>
              <a:t> 16 </a:t>
            </a:r>
            <a:r>
              <a:rPr lang="en-US" sz="1600" b="1" dirty="0" err="1" smtClean="0">
                <a:latin typeface="Calibri" pitchFamily="34" charset="0"/>
              </a:rPr>
              <a:t>keer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deze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afstand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afgelegd</a:t>
            </a:r>
            <a:endParaRPr kumimoji="0" lang="nl-NL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98" name="Line 9"/>
          <p:cNvSpPr>
            <a:spLocks noChangeShapeType="1"/>
          </p:cNvSpPr>
          <p:nvPr/>
        </p:nvSpPr>
        <p:spPr bwMode="auto">
          <a:xfrm flipV="1">
            <a:off x="3362960" y="4525009"/>
            <a:ext cx="457200" cy="938447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9" name="Toelichting met afgeronde rechthoek 98"/>
          <p:cNvSpPr/>
          <p:nvPr/>
        </p:nvSpPr>
        <p:spPr bwMode="auto">
          <a:xfrm>
            <a:off x="1619672" y="5730131"/>
            <a:ext cx="2111376" cy="935848"/>
          </a:xfrm>
          <a:prstGeom prst="wedgeRoundRectCallout">
            <a:avLst>
              <a:gd name="adj1" fmla="val 28703"/>
              <a:gd name="adj2" fmla="val -7650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err="1" smtClean="0">
                <a:latin typeface="Calibri" pitchFamily="34" charset="0"/>
              </a:rPr>
              <a:t>deze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lichtstraal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heeft</a:t>
            </a:r>
            <a:r>
              <a:rPr lang="en-US" sz="1600" b="1" dirty="0" smtClean="0">
                <a:latin typeface="Calibri" pitchFamily="34" charset="0"/>
              </a:rPr>
              <a:t> 16 </a:t>
            </a:r>
            <a:r>
              <a:rPr lang="en-US" sz="1600" b="1" dirty="0" err="1" smtClean="0">
                <a:latin typeface="Calibri" pitchFamily="34" charset="0"/>
              </a:rPr>
              <a:t>keer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deze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afstand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afgelegd</a:t>
            </a:r>
            <a:endParaRPr kumimoji="0" lang="nl-NL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02" name="Toelichting met afgeronde rechthoek 101"/>
          <p:cNvSpPr/>
          <p:nvPr/>
        </p:nvSpPr>
        <p:spPr bwMode="auto">
          <a:xfrm>
            <a:off x="3851920" y="5755142"/>
            <a:ext cx="3729980" cy="935848"/>
          </a:xfrm>
          <a:prstGeom prst="wedgeRoundRectCallout">
            <a:avLst>
              <a:gd name="adj1" fmla="val -55682"/>
              <a:gd name="adj2" fmla="val -11682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het </a:t>
            </a:r>
            <a:r>
              <a:rPr lang="en-US" sz="1600" b="1" dirty="0" err="1" smtClean="0">
                <a:latin typeface="Calibri" pitchFamily="34" charset="0"/>
              </a:rPr>
              <a:t>licht</a:t>
            </a:r>
            <a:r>
              <a:rPr lang="en-US" sz="1600" b="1" dirty="0" smtClean="0">
                <a:latin typeface="Calibri" pitchFamily="34" charset="0"/>
              </a:rPr>
              <a:t> van de </a:t>
            </a:r>
            <a:r>
              <a:rPr lang="en-US" sz="1600" b="1" dirty="0" err="1" smtClean="0">
                <a:latin typeface="Calibri" pitchFamily="34" charset="0"/>
              </a:rPr>
              <a:t>bewegende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klok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heeft</a:t>
            </a:r>
            <a:r>
              <a:rPr lang="en-US" sz="1600" b="1" dirty="0" smtClean="0">
                <a:latin typeface="Calibri" pitchFamily="34" charset="0"/>
              </a:rPr>
              <a:t> in </a:t>
            </a:r>
            <a:r>
              <a:rPr lang="en-US" sz="1600" b="1" dirty="0" err="1" smtClean="0">
                <a:latin typeface="Calibri" pitchFamily="34" charset="0"/>
              </a:rPr>
              <a:t>dezelfde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tijd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meer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afstand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afgelegd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dan</a:t>
            </a:r>
            <a:r>
              <a:rPr lang="en-US" sz="1600" b="1" dirty="0" smtClean="0">
                <a:latin typeface="Calibri" pitchFamily="34" charset="0"/>
              </a:rPr>
              <a:t> het </a:t>
            </a:r>
            <a:r>
              <a:rPr lang="en-US" sz="1600" b="1" dirty="0" err="1" smtClean="0">
                <a:latin typeface="Calibri" pitchFamily="34" charset="0"/>
              </a:rPr>
              <a:t>licht</a:t>
            </a:r>
            <a:r>
              <a:rPr lang="en-US" sz="1600" b="1" dirty="0" smtClean="0">
                <a:latin typeface="Calibri" pitchFamily="34" charset="0"/>
              </a:rPr>
              <a:t> van de </a:t>
            </a:r>
            <a:r>
              <a:rPr lang="en-US" sz="1600" b="1" dirty="0" err="1" smtClean="0">
                <a:latin typeface="Calibri" pitchFamily="34" charset="0"/>
              </a:rPr>
              <a:t>stilstaande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klok</a:t>
            </a:r>
            <a:r>
              <a:rPr lang="en-US" sz="1600" b="1" dirty="0" smtClean="0">
                <a:latin typeface="Calibri" pitchFamily="34" charset="0"/>
              </a:rPr>
              <a:t>!</a:t>
            </a:r>
            <a:endParaRPr kumimoji="0" lang="nl-NL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04" name="Text Box 8"/>
          <p:cNvSpPr txBox="1">
            <a:spLocks noChangeArrowheads="1"/>
          </p:cNvSpPr>
          <p:nvPr/>
        </p:nvSpPr>
        <p:spPr bwMode="auto">
          <a:xfrm>
            <a:off x="6746255" y="1977826"/>
            <a:ext cx="216024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Calibri" pitchFamily="34" charset="0"/>
              </a:rPr>
              <a:t>Maar de </a:t>
            </a:r>
            <a:r>
              <a:rPr lang="en-US" sz="1800" b="1" dirty="0" err="1" smtClean="0">
                <a:latin typeface="Calibri" pitchFamily="34" charset="0"/>
              </a:rPr>
              <a:t>lichtsnelheid</a:t>
            </a:r>
            <a:r>
              <a:rPr lang="en-US" sz="1800" b="1" dirty="0" smtClean="0">
                <a:latin typeface="Calibri" pitchFamily="34" charset="0"/>
              </a:rPr>
              <a:t> is </a:t>
            </a:r>
            <a:r>
              <a:rPr lang="en-US" sz="1800" b="1" dirty="0" err="1" smtClean="0">
                <a:latin typeface="Calibri" pitchFamily="34" charset="0"/>
              </a:rPr>
              <a:t>altijd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hetzelfde</a:t>
            </a:r>
            <a:r>
              <a:rPr lang="en-US" sz="1800" b="1" dirty="0" smtClean="0">
                <a:latin typeface="Calibri" pitchFamily="34" charset="0"/>
              </a:rPr>
              <a:t>!</a:t>
            </a:r>
            <a:endParaRPr lang="nl-NL" sz="2000" b="1" i="1" dirty="0">
              <a:latin typeface="Calibri" pitchFamily="34" charset="0"/>
            </a:endParaRPr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6746255" y="3059368"/>
            <a:ext cx="2160240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latin typeface="Calibri" pitchFamily="34" charset="0"/>
              </a:rPr>
              <a:t>Wat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betekent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dat</a:t>
            </a:r>
            <a:r>
              <a:rPr lang="en-US" sz="1800" b="1" dirty="0" smtClean="0">
                <a:latin typeface="Calibri" pitchFamily="34" charset="0"/>
              </a:rPr>
              <a:t>?</a:t>
            </a:r>
            <a:endParaRPr lang="nl-NL" sz="2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0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2.5E-6 0.1314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81945 -3.7037E-6 " pathEditMode="relative" rAng="0" ptsTypes="AA">
                                      <p:cBhvr>
                                        <p:cTn id="49" dur="8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2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81875 1.48148E-6 " pathEditMode="relative" rAng="0" ptsTypes="AA">
                                      <p:cBhvr>
                                        <p:cTn id="51" dur="8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38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05174 0.13194 L 0.10174 4.44444E-6 L 0.15365 0.13194 L 0.20608 4.44444E-6 L 0.25556 0.13194 L 0.30747 4.44444E-6 L 0.35747 0.13194 L 0.41007 4.44444E-6 L 0.46198 0.13194 L 0.51181 4.44444E-6 L 0.56372 0.13194 L 0.6132 4.44444E-6 L 0.66563 0.13194 L 0.71754 4.44444E-6 L 0.76771 0.13194 L 0.82014 4.44444E-6 " pathEditMode="relative" rAng="0" ptsTypes="FFFFFFFFFFFFFFFFF">
                                      <p:cBhvr>
                                        <p:cTn id="53" dur="8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7" y="659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81945 -1.11111E-6 " pathEditMode="relative" rAng="0" ptsTypes="AA">
                                      <p:cBhvr>
                                        <p:cTn id="55" dur="8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2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8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17778 0.2898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2" grpId="0" animBg="1"/>
      <p:bldP spid="82" grpId="1" animBg="1"/>
      <p:bldP spid="92" grpId="0"/>
      <p:bldP spid="93" grpId="0"/>
      <p:bldP spid="94" grpId="0" animBg="1"/>
      <p:bldP spid="95" grpId="0"/>
      <p:bldP spid="96" grpId="0" animBg="1"/>
      <p:bldP spid="96" grpId="1" animBg="1"/>
      <p:bldP spid="97" grpId="0" animBg="1"/>
      <p:bldP spid="98" grpId="0" animBg="1"/>
      <p:bldP spid="99" grpId="0" animBg="1"/>
      <p:bldP spid="102" grpId="0" animBg="1"/>
      <p:bldP spid="104" grpId="0" animBg="1"/>
      <p:bldP spid="104" grpId="1" animBg="1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11"/>
          <p:cNvSpPr>
            <a:spLocks noChangeArrowheads="1"/>
          </p:cNvSpPr>
          <p:nvPr/>
        </p:nvSpPr>
        <p:spPr bwMode="auto">
          <a:xfrm>
            <a:off x="684213" y="3187700"/>
            <a:ext cx="719137" cy="312738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6" name="AutoShape 6"/>
          <p:cNvSpPr>
            <a:spLocks noChangeArrowheads="1"/>
          </p:cNvSpPr>
          <p:nvPr/>
        </p:nvSpPr>
        <p:spPr bwMode="auto">
          <a:xfrm flipV="1">
            <a:off x="684213" y="2276475"/>
            <a:ext cx="719137" cy="1223963"/>
          </a:xfrm>
          <a:prstGeom prst="can">
            <a:avLst>
              <a:gd name="adj" fmla="val 4255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77" name="Group 10"/>
          <p:cNvGrpSpPr>
            <a:grpSpLocks/>
          </p:cNvGrpSpPr>
          <p:nvPr/>
        </p:nvGrpSpPr>
        <p:grpSpPr bwMode="auto">
          <a:xfrm>
            <a:off x="684213" y="2276475"/>
            <a:ext cx="719137" cy="360363"/>
            <a:chOff x="1338" y="1706"/>
            <a:chExt cx="453" cy="227"/>
          </a:xfrm>
        </p:grpSpPr>
        <p:sp>
          <p:nvSpPr>
            <p:cNvPr id="78" name="Oval 9"/>
            <p:cNvSpPr>
              <a:spLocks noChangeArrowheads="1"/>
            </p:cNvSpPr>
            <p:nvPr/>
          </p:nvSpPr>
          <p:spPr bwMode="auto">
            <a:xfrm>
              <a:off x="1338" y="1752"/>
              <a:ext cx="453" cy="18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9" name="Oval 8"/>
            <p:cNvSpPr>
              <a:spLocks noChangeArrowheads="1"/>
            </p:cNvSpPr>
            <p:nvPr/>
          </p:nvSpPr>
          <p:spPr bwMode="auto">
            <a:xfrm>
              <a:off x="1338" y="1706"/>
              <a:ext cx="453" cy="18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80" name="Picture 4" descr="e00mp12z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863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7884864" y="4118819"/>
            <a:ext cx="863600" cy="1584325"/>
            <a:chOff x="585788" y="3998913"/>
            <a:chExt cx="863600" cy="1584325"/>
          </a:xfrm>
        </p:grpSpPr>
        <p:sp>
          <p:nvSpPr>
            <p:cNvPr id="81" name="Oval 16"/>
            <p:cNvSpPr>
              <a:spLocks noChangeArrowheads="1"/>
            </p:cNvSpPr>
            <p:nvPr/>
          </p:nvSpPr>
          <p:spPr bwMode="auto">
            <a:xfrm>
              <a:off x="658813" y="5270500"/>
              <a:ext cx="719137" cy="31273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" name="AutoShape 17"/>
            <p:cNvSpPr>
              <a:spLocks noChangeArrowheads="1"/>
            </p:cNvSpPr>
            <p:nvPr/>
          </p:nvSpPr>
          <p:spPr bwMode="auto">
            <a:xfrm flipV="1">
              <a:off x="658813" y="4359275"/>
              <a:ext cx="719137" cy="1223963"/>
            </a:xfrm>
            <a:prstGeom prst="can">
              <a:avLst>
                <a:gd name="adj" fmla="val 4255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86" name="Picture 21" descr="e00mp12z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" y="3998913"/>
              <a:ext cx="8636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60648"/>
            <a:ext cx="7772400" cy="743744"/>
          </a:xfrm>
        </p:spPr>
        <p:txBody>
          <a:bodyPr/>
          <a:lstStyle/>
          <a:p>
            <a:r>
              <a:rPr lang="nl-NL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Relativiteitstheorie</a:t>
            </a:r>
            <a:endParaRPr lang="nl-NL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2"/>
          <p:cNvSpPr txBox="1">
            <a:spLocks noChangeArrowheads="1"/>
          </p:cNvSpPr>
          <p:nvPr/>
        </p:nvSpPr>
        <p:spPr bwMode="auto">
          <a:xfrm>
            <a:off x="3121025" y="1604084"/>
            <a:ext cx="4460875" cy="45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stilstaande klok </a:t>
            </a:r>
            <a:r>
              <a:rPr lang="nl-NL" sz="2000" b="1" kern="0" dirty="0" err="1" smtClean="0">
                <a:solidFill>
                  <a:srgbClr val="FFFF00"/>
                </a:solidFill>
                <a:latin typeface="Arial" charset="0"/>
              </a:rPr>
              <a:t>klok</a:t>
            </a:r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nl-NL" sz="2000" b="1" i="1" kern="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nl-NL" sz="2000" b="1" i="1" kern="0" dirty="0" smtClean="0">
                <a:solidFill>
                  <a:srgbClr val="FFFF00"/>
                </a:solidFill>
                <a:latin typeface="Arial" charset="0"/>
              </a:rPr>
              <a:t>s</a:t>
            </a:r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 = </a:t>
            </a:r>
            <a:r>
              <a:rPr lang="nl-NL" sz="2000" b="1" i="1" kern="0" dirty="0" smtClean="0">
                <a:solidFill>
                  <a:srgbClr val="FFFF00"/>
                </a:solidFill>
                <a:latin typeface="Arial" charset="0"/>
              </a:rPr>
              <a:t>v.t</a:t>
            </a:r>
          </a:p>
        </p:txBody>
      </p:sp>
      <p:sp>
        <p:nvSpPr>
          <p:cNvPr id="93" name="Rectangle 2"/>
          <p:cNvSpPr txBox="1">
            <a:spLocks noChangeArrowheads="1"/>
          </p:cNvSpPr>
          <p:nvPr/>
        </p:nvSpPr>
        <p:spPr bwMode="auto">
          <a:xfrm>
            <a:off x="2435225" y="836712"/>
            <a:ext cx="4460875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Wat heeft dit voor gevolgen?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1" name="Toelichting met afgeronde rechthoek 90"/>
          <p:cNvSpPr/>
          <p:nvPr/>
        </p:nvSpPr>
        <p:spPr bwMode="auto">
          <a:xfrm>
            <a:off x="4079874" y="5091162"/>
            <a:ext cx="3729980" cy="467924"/>
          </a:xfrm>
          <a:prstGeom prst="wedgeRoundRectCallout">
            <a:avLst>
              <a:gd name="adj1" fmla="val 57554"/>
              <a:gd name="adj2" fmla="val -18661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err="1" smtClean="0">
                <a:latin typeface="Calibri" pitchFamily="34" charset="0"/>
              </a:rPr>
              <a:t>deze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klok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heeft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langzamer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gelopen</a:t>
            </a:r>
            <a:endParaRPr kumimoji="0" lang="nl-NL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2380796" y="3461916"/>
            <a:ext cx="4460875" cy="61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lichtstraal bewegende klok  </a:t>
            </a:r>
            <a:r>
              <a:rPr lang="nl-NL" sz="2000" b="1" i="1" kern="0" dirty="0">
                <a:solidFill>
                  <a:srgbClr val="FFFF00"/>
                </a:solidFill>
                <a:latin typeface="Arial" charset="0"/>
              </a:rPr>
              <a:t>s</a:t>
            </a:r>
            <a:r>
              <a:rPr lang="nl-NL" sz="2000" b="1" kern="0" dirty="0">
                <a:solidFill>
                  <a:srgbClr val="FFFF00"/>
                </a:solidFill>
                <a:latin typeface="Arial" charset="0"/>
              </a:rPr>
              <a:t> = </a:t>
            </a:r>
            <a:r>
              <a:rPr lang="nl-NL" sz="2000" b="1" i="1" kern="0" dirty="0" smtClean="0">
                <a:solidFill>
                  <a:srgbClr val="FFFF00"/>
                </a:solidFill>
                <a:latin typeface="Arial" charset="0"/>
              </a:rPr>
              <a:t>v.t</a:t>
            </a:r>
            <a:endParaRPr lang="nl-NL" sz="2000" b="1" i="1" kern="0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3378200" y="2554288"/>
            <a:ext cx="2566664" cy="1062047"/>
            <a:chOff x="3378200" y="2554288"/>
            <a:chExt cx="2566664" cy="1062047"/>
          </a:xfrm>
        </p:grpSpPr>
        <p:sp>
          <p:nvSpPr>
            <p:cNvPr id="107" name="Line 9"/>
            <p:cNvSpPr>
              <a:spLocks noChangeShapeType="1"/>
            </p:cNvSpPr>
            <p:nvPr/>
          </p:nvSpPr>
          <p:spPr bwMode="auto">
            <a:xfrm>
              <a:off x="5306983" y="2879499"/>
              <a:ext cx="637881" cy="736836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8" name="Rectangle 2"/>
            <p:cNvSpPr txBox="1">
              <a:spLocks noChangeArrowheads="1"/>
            </p:cNvSpPr>
            <p:nvPr/>
          </p:nvSpPr>
          <p:spPr bwMode="auto">
            <a:xfrm>
              <a:off x="3378200" y="2554288"/>
              <a:ext cx="2330450" cy="455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pPr algn="l"/>
              <a:r>
                <a:rPr lang="nl-NL" sz="2000" b="1" kern="0" dirty="0" smtClean="0">
                  <a:solidFill>
                    <a:srgbClr val="FFFF00"/>
                  </a:solidFill>
                  <a:latin typeface="Arial" charset="0"/>
                </a:rPr>
                <a:t>grotere afstand</a:t>
              </a:r>
              <a:endParaRPr lang="nl-NL" sz="2000" b="1" i="1" kern="0" dirty="0" smtClean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6201990" y="1988342"/>
            <a:ext cx="2330450" cy="1547706"/>
            <a:chOff x="6165828" y="1988342"/>
            <a:chExt cx="2330450" cy="1547706"/>
          </a:xfrm>
        </p:grpSpPr>
        <p:sp>
          <p:nvSpPr>
            <p:cNvPr id="103" name="Rectangle 2"/>
            <p:cNvSpPr txBox="1">
              <a:spLocks noChangeArrowheads="1"/>
            </p:cNvSpPr>
            <p:nvPr/>
          </p:nvSpPr>
          <p:spPr bwMode="auto">
            <a:xfrm>
              <a:off x="6165828" y="2515961"/>
              <a:ext cx="2330450" cy="455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pPr algn="l"/>
              <a:r>
                <a:rPr lang="nl-NL" sz="2000" b="1" kern="0" dirty="0" smtClean="0">
                  <a:solidFill>
                    <a:srgbClr val="FFFF00"/>
                  </a:solidFill>
                  <a:latin typeface="Arial" charset="0"/>
                </a:rPr>
                <a:t>dezelfde snelheid</a:t>
              </a:r>
              <a:endParaRPr lang="nl-NL" sz="2000" b="1" i="1" kern="0" dirty="0" smtClea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05" name="Line 9"/>
            <p:cNvSpPr>
              <a:spLocks noChangeShapeType="1"/>
            </p:cNvSpPr>
            <p:nvPr/>
          </p:nvSpPr>
          <p:spPr bwMode="auto">
            <a:xfrm flipH="1" flipV="1">
              <a:off x="6305301" y="1988342"/>
              <a:ext cx="0" cy="576263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9" name="Line 9"/>
            <p:cNvSpPr>
              <a:spLocks noChangeShapeType="1"/>
            </p:cNvSpPr>
            <p:nvPr/>
          </p:nvSpPr>
          <p:spPr bwMode="auto">
            <a:xfrm>
              <a:off x="6300192" y="2959785"/>
              <a:ext cx="0" cy="576263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0" name="Groep 109"/>
          <p:cNvGrpSpPr/>
          <p:nvPr/>
        </p:nvGrpSpPr>
        <p:grpSpPr>
          <a:xfrm>
            <a:off x="4648783" y="3933054"/>
            <a:ext cx="1867434" cy="820028"/>
            <a:chOff x="3414266" y="1792096"/>
            <a:chExt cx="1867434" cy="820028"/>
          </a:xfrm>
        </p:grpSpPr>
        <p:sp>
          <p:nvSpPr>
            <p:cNvPr id="111" name="Line 9"/>
            <p:cNvSpPr>
              <a:spLocks noChangeShapeType="1"/>
            </p:cNvSpPr>
            <p:nvPr/>
          </p:nvSpPr>
          <p:spPr bwMode="auto">
            <a:xfrm flipV="1">
              <a:off x="4931311" y="1792096"/>
              <a:ext cx="350389" cy="546123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2" name="Rectangle 2"/>
            <p:cNvSpPr txBox="1">
              <a:spLocks noChangeArrowheads="1"/>
            </p:cNvSpPr>
            <p:nvPr/>
          </p:nvSpPr>
          <p:spPr bwMode="auto">
            <a:xfrm>
              <a:off x="3414266" y="2156398"/>
              <a:ext cx="1656184" cy="455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pPr algn="l"/>
              <a:r>
                <a:rPr lang="nl-NL" sz="2000" b="1" kern="0" dirty="0" smtClean="0">
                  <a:solidFill>
                    <a:srgbClr val="FFFF00"/>
                  </a:solidFill>
                  <a:latin typeface="Arial" charset="0"/>
                </a:rPr>
                <a:t>grotere tijd</a:t>
              </a:r>
              <a:endParaRPr lang="nl-NL" sz="2000" b="1" i="1" kern="0" dirty="0" smtClean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sp>
        <p:nvSpPr>
          <p:cNvPr id="113" name="Text Box 8"/>
          <p:cNvSpPr txBox="1">
            <a:spLocks noChangeArrowheads="1"/>
          </p:cNvSpPr>
          <p:nvPr/>
        </p:nvSpPr>
        <p:spPr bwMode="auto">
          <a:xfrm>
            <a:off x="1983134" y="5805264"/>
            <a:ext cx="5469186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latin typeface="Calibri" pitchFamily="34" charset="0"/>
              </a:rPr>
              <a:t>Bewegende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klokken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lopen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langzamer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dan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stilstaande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klokken</a:t>
            </a:r>
            <a:r>
              <a:rPr lang="en-US" sz="1800" b="1" dirty="0" smtClean="0">
                <a:latin typeface="Calibri" pitchFamily="34" charset="0"/>
              </a:rPr>
              <a:t>!</a:t>
            </a:r>
            <a:endParaRPr lang="nl-NL" sz="2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1" grpId="0" animBg="1"/>
      <p:bldP spid="100" grpId="0"/>
      <p:bldP spid="113" grpId="0" animBg="1"/>
      <p:bldP spid="1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60648"/>
            <a:ext cx="7772400" cy="743744"/>
          </a:xfrm>
        </p:spPr>
        <p:txBody>
          <a:bodyPr/>
          <a:lstStyle/>
          <a:p>
            <a:r>
              <a:rPr lang="nl-NL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Relativiteitstheorie</a:t>
            </a:r>
            <a:endParaRPr lang="nl-NL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2"/>
          <p:cNvSpPr txBox="1">
            <a:spLocks noChangeArrowheads="1"/>
          </p:cNvSpPr>
          <p:nvPr/>
        </p:nvSpPr>
        <p:spPr bwMode="auto">
          <a:xfrm>
            <a:off x="2435225" y="836712"/>
            <a:ext cx="4460875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Wat heeft dit voor gevolgen?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571459"/>
              </p:ext>
            </p:extLst>
          </p:nvPr>
        </p:nvGraphicFramePr>
        <p:xfrm>
          <a:off x="5216451" y="1628800"/>
          <a:ext cx="145415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Equation" r:id="rId3" imgW="736560" imgH="647640" progId="Equation.3">
                  <p:embed/>
                </p:oleObj>
              </mc:Choice>
              <mc:Fallback>
                <p:oleObj name="Equation" r:id="rId3" imgW="736560" imgH="647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451" y="1628800"/>
                        <a:ext cx="1454150" cy="12144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755576" y="1844824"/>
            <a:ext cx="4460875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de tijd loopt langzamer volgens :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617400"/>
              </p:ext>
            </p:extLst>
          </p:nvPr>
        </p:nvGraphicFramePr>
        <p:xfrm>
          <a:off x="5224686" y="3124200"/>
          <a:ext cx="157956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Equation" r:id="rId5" imgW="799920" imgH="647640" progId="Equation.3">
                  <p:embed/>
                </p:oleObj>
              </mc:Choice>
              <mc:Fallback>
                <p:oleObj name="Equation" r:id="rId5" imgW="79992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686" y="3124200"/>
                        <a:ext cx="1579562" cy="1214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755576" y="3340472"/>
            <a:ext cx="4460875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massa neemt toe volgens</a:t>
            </a:r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 :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73646"/>
              </p:ext>
            </p:extLst>
          </p:nvPr>
        </p:nvGraphicFramePr>
        <p:xfrm>
          <a:off x="5216451" y="4653136"/>
          <a:ext cx="145415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7" imgW="736560" imgH="647640" progId="Equation.3">
                  <p:embed/>
                </p:oleObj>
              </mc:Choice>
              <mc:Fallback>
                <p:oleObj name="Equation" r:id="rId7" imgW="73656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451" y="4653136"/>
                        <a:ext cx="1454150" cy="12144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755576" y="4941168"/>
            <a:ext cx="4460875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nl-NL" sz="2000" b="1" kern="0" dirty="0" smtClean="0">
                <a:solidFill>
                  <a:srgbClr val="FFFF00"/>
                </a:solidFill>
                <a:latin typeface="Arial" charset="0"/>
              </a:rPr>
              <a:t>het voorwerp wordt korter volgens:</a:t>
            </a:r>
            <a:endParaRPr lang="nl-NL" sz="2000" b="1" kern="0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35" name="Groep 34"/>
          <p:cNvGrpSpPr/>
          <p:nvPr/>
        </p:nvGrpSpPr>
        <p:grpSpPr>
          <a:xfrm>
            <a:off x="6588225" y="1784074"/>
            <a:ext cx="1838021" cy="455726"/>
            <a:chOff x="2636521" y="2156398"/>
            <a:chExt cx="1838021" cy="455726"/>
          </a:xfrm>
        </p:grpSpPr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>
              <a:off x="2636521" y="2428358"/>
              <a:ext cx="777745" cy="160661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Rectangle 2"/>
            <p:cNvSpPr txBox="1">
              <a:spLocks noChangeArrowheads="1"/>
            </p:cNvSpPr>
            <p:nvPr/>
          </p:nvSpPr>
          <p:spPr bwMode="auto">
            <a:xfrm>
              <a:off x="3414266" y="2156398"/>
              <a:ext cx="1060276" cy="455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pPr algn="l"/>
              <a:r>
                <a:rPr lang="nl-NL" sz="1600" b="1" kern="0" dirty="0" smtClean="0">
                  <a:solidFill>
                    <a:srgbClr val="FFFF00"/>
                  </a:solidFill>
                  <a:latin typeface="Arial" charset="0"/>
                </a:rPr>
                <a:t>snelheid</a:t>
              </a:r>
              <a:endParaRPr lang="nl-NL" sz="1600" b="1" i="1" kern="0" dirty="0" smtClean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grpSp>
        <p:nvGrpSpPr>
          <p:cNvPr id="38" name="Groep 37"/>
          <p:cNvGrpSpPr/>
          <p:nvPr/>
        </p:nvGrpSpPr>
        <p:grpSpPr>
          <a:xfrm>
            <a:off x="6588225" y="2739146"/>
            <a:ext cx="2284134" cy="455728"/>
            <a:chOff x="3053758" y="2200494"/>
            <a:chExt cx="2284134" cy="455728"/>
          </a:xfrm>
        </p:grpSpPr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 flipV="1">
              <a:off x="3053758" y="2200494"/>
              <a:ext cx="627950" cy="227864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Rectangle 2"/>
            <p:cNvSpPr txBox="1">
              <a:spLocks noChangeArrowheads="1"/>
            </p:cNvSpPr>
            <p:nvPr/>
          </p:nvSpPr>
          <p:spPr bwMode="auto">
            <a:xfrm>
              <a:off x="3681708" y="2200496"/>
              <a:ext cx="1656184" cy="455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pPr algn="l"/>
              <a:r>
                <a:rPr lang="nl-NL" sz="1600" b="1" kern="0" dirty="0" smtClean="0">
                  <a:solidFill>
                    <a:srgbClr val="FFFF00"/>
                  </a:solidFill>
                  <a:latin typeface="Arial" charset="0"/>
                </a:rPr>
                <a:t>lichtsnelheid</a:t>
              </a:r>
            </a:p>
            <a:p>
              <a:pPr algn="l"/>
              <a:r>
                <a:rPr lang="nl-NL" sz="1600" b="1" kern="0" dirty="0" smtClean="0">
                  <a:solidFill>
                    <a:srgbClr val="FFFF00"/>
                  </a:solidFill>
                  <a:latin typeface="Arial" charset="0"/>
                </a:rPr>
                <a:t>300.000 km/s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280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9994</TotalTime>
  <Words>503</Words>
  <Application>Microsoft Office PowerPoint</Application>
  <PresentationFormat>Diavoorstelling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Standaardontwerp</vt:lpstr>
      <vt:lpstr>Microsoft Vergelijking 3.0</vt:lpstr>
      <vt:lpstr>PowerPoint-presentatie</vt:lpstr>
      <vt:lpstr>Energie in het elektrisch veld</vt:lpstr>
      <vt:lpstr>Relativiteitstheorie</vt:lpstr>
      <vt:lpstr>Relativiteitstheorie</vt:lpstr>
      <vt:lpstr>Relativiteitstheorie</vt:lpstr>
      <vt:lpstr>Relativiteitstheorie</vt:lpstr>
      <vt:lpstr>Relativiteitstheorie</vt:lpstr>
      <vt:lpstr>Relativiteitstheorie</vt:lpstr>
      <vt:lpstr>Relativiteitstheorie</vt:lpstr>
      <vt:lpstr>Relativiteitstheorie</vt:lpstr>
      <vt:lpstr>Relativiteitstheorie</vt:lpstr>
      <vt:lpstr>Relativiteitstheorie</vt:lpstr>
      <vt:lpstr>Relativiteitstheorie</vt:lpstr>
      <vt:lpstr>PowerPoint-presentatie</vt:lpstr>
    </vt:vector>
  </TitlesOfParts>
  <Company>Océ Technologies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Elektrische veiligheid</dc:title>
  <dc:creator>Administrator</dc:creator>
  <cp:lastModifiedBy>Kleintjes,Teo T.J.</cp:lastModifiedBy>
  <cp:revision>237</cp:revision>
  <dcterms:created xsi:type="dcterms:W3CDTF">2005-09-08T15:07:11Z</dcterms:created>
  <dcterms:modified xsi:type="dcterms:W3CDTF">2015-04-07T11:17:46Z</dcterms:modified>
</cp:coreProperties>
</file>