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285" r:id="rId2"/>
    <p:sldId id="306" r:id="rId3"/>
    <p:sldId id="312" r:id="rId4"/>
    <p:sldId id="307" r:id="rId5"/>
    <p:sldId id="308" r:id="rId6"/>
    <p:sldId id="309" r:id="rId7"/>
    <p:sldId id="313" r:id="rId8"/>
    <p:sldId id="310" r:id="rId9"/>
    <p:sldId id="296" r:id="rId10"/>
    <p:sldId id="298" r:id="rId11"/>
    <p:sldId id="294" r:id="rId12"/>
    <p:sldId id="297" r:id="rId13"/>
    <p:sldId id="293" r:id="rId14"/>
    <p:sldId id="301" r:id="rId15"/>
    <p:sldId id="311" r:id="rId16"/>
    <p:sldId id="302" r:id="rId17"/>
    <p:sldId id="299" r:id="rId18"/>
    <p:sldId id="300" r:id="rId19"/>
    <p:sldId id="304" r:id="rId20"/>
    <p:sldId id="305" r:id="rId21"/>
    <p:sldId id="315" r:id="rId22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FF00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457" autoAdjust="0"/>
    <p:restoredTop sz="90929"/>
  </p:normalViewPr>
  <p:slideViewPr>
    <p:cSldViewPr>
      <p:cViewPr>
        <p:scale>
          <a:sx n="66" d="100"/>
          <a:sy n="66" d="100"/>
        </p:scale>
        <p:origin x="-130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61615B-E3DC-488C-BE56-D8DFB53B091A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211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345F8-7DF5-49D1-BF1B-F76C437E39DC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71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FD046-D080-4D18-996B-26BE7FF8895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1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3B6A3-70C1-4594-A85E-DD5B3E5AA9BC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48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597D8-86E4-4194-83E5-CB876DF5F8C6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99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EA7A9-DE9A-4E83-BD5F-E7AAE595FE2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94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D33E8-FC06-4900-84FF-596A2E41981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40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46333-4BC9-4DD5-8A42-608F79433CB6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30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52C3-3129-42A0-9148-F332ED1B4450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74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DCB08-1FA3-4C32-AACC-1251D6A14DDF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61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BF204-12B4-4FCC-B95B-3F4DC96E90EE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3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5E051-523E-49FD-BD21-24BB45DEC15B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7E9F90B-7E90-4676-A06B-428A39D3B9D7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wave-on-a-string_nl.ja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Q3oItpVa9fs&amp;feature=player_detailpage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fPeprQ7oGc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wave-on-a-string_nl.jar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3" descr="https://figures.boundless.com/15228/raw/aves-different-frequencies.svg"/>
          <p:cNvSpPr>
            <a:spLocks noChangeAspect="1" noChangeArrowheads="1"/>
          </p:cNvSpPr>
          <p:nvPr/>
        </p:nvSpPr>
        <p:spPr bwMode="auto">
          <a:xfrm>
            <a:off x="155575" y="-1325563"/>
            <a:ext cx="82867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15" descr="https://figures.boundless.com/15228/raw/aves-different-frequencies.svg"/>
          <p:cNvSpPr>
            <a:spLocks noChangeAspect="1" noChangeArrowheads="1"/>
          </p:cNvSpPr>
          <p:nvPr/>
        </p:nvSpPr>
        <p:spPr bwMode="auto">
          <a:xfrm>
            <a:off x="307975" y="-1173163"/>
            <a:ext cx="82867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0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ttp://resource.isvr.soton.ac.uk/spcg/tutorial/tutorial/Tutorial_files/webmas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60668"/>
            <a:ext cx="5681463" cy="27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340768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Kenmerken van een golf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30969" y="5157192"/>
            <a:ext cx="291615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k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enmerken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bron</a:t>
            </a:r>
            <a:endParaRPr lang="en-US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t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rillingstijd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T 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(s)</a:t>
            </a:r>
          </a:p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frequentie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16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 (Hz = 1/s)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amplitude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A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 (m)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5576" y="2730406"/>
            <a:ext cx="727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bron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338809" y="3019445"/>
            <a:ext cx="626698" cy="5910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2043253" y="2918913"/>
            <a:ext cx="0" cy="1555653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2202905" y="3970511"/>
            <a:ext cx="0" cy="117779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851920" y="5148305"/>
            <a:ext cx="42484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frequentie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=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aantal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trillingen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per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seconde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267499"/>
              </p:ext>
            </p:extLst>
          </p:nvPr>
        </p:nvGraphicFramePr>
        <p:xfrm>
          <a:off x="251520" y="5661248"/>
          <a:ext cx="792088" cy="684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Equation" r:id="rId4" imgW="431640" imgH="393480" progId="Equation.3">
                  <p:embed/>
                </p:oleObj>
              </mc:Choice>
              <mc:Fallback>
                <p:oleObj name="Equation" r:id="rId4" imgW="431640" imgH="393480" progId="Equation.3">
                  <p:embed/>
                  <p:pic>
                    <p:nvPicPr>
                      <p:cNvPr id="0" name="Object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661248"/>
                        <a:ext cx="792088" cy="68479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71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5" grpId="0" animBg="1"/>
      <p:bldP spid="16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ttp://resource.isvr.soton.ac.uk/spcg/tutorial/tutorial/Tutorial_files/webmas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60668"/>
            <a:ext cx="5681463" cy="27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340768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Kenmerken van een golf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30969" y="5157192"/>
            <a:ext cx="291615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k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enmerken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bron</a:t>
            </a:r>
            <a:endParaRPr lang="en-US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t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rillingstijd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T 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(s)</a:t>
            </a:r>
          </a:p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frequentie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16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 (Hz = 1/s)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amplitude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A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 (m)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5576" y="2730406"/>
            <a:ext cx="727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bron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338809" y="3019445"/>
            <a:ext cx="626698" cy="5910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2043253" y="2918913"/>
            <a:ext cx="0" cy="1555653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2202905" y="3970511"/>
            <a:ext cx="0" cy="117779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52120" y="2311559"/>
            <a:ext cx="14717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medium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5868144" y="2736632"/>
            <a:ext cx="163136" cy="47634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681671" y="3212976"/>
            <a:ext cx="235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k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enmerk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medium</a:t>
            </a:r>
          </a:p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g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olfsnelheid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v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(m/s)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2202905" y="3729732"/>
            <a:ext cx="4385319" cy="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V="1">
            <a:off x="4036491" y="3696738"/>
            <a:ext cx="0" cy="86266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423350" y="4653136"/>
            <a:ext cx="23007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amplitude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maximale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uitwijking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6444208" y="4128072"/>
            <a:ext cx="1144959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2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ttp://resource.isvr.soton.ac.uk/spcg/tutorial/tutorial/Tutorial_files/webmas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60668"/>
            <a:ext cx="5681463" cy="27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340768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Kenmerken van een golf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30969" y="5157192"/>
            <a:ext cx="291615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k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enmerken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bron</a:t>
            </a:r>
            <a:endParaRPr lang="en-US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t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rillingstijd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T 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(s)</a:t>
            </a:r>
          </a:p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frequentie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16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 (Hz = 1/s)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amplitude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A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 (m)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162463" y="1988840"/>
            <a:ext cx="18122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3300"/>
                </a:solidFill>
                <a:latin typeface="Arial" charset="0"/>
              </a:rPr>
              <a:t>kenmerk</a:t>
            </a:r>
            <a:r>
              <a:rPr lang="en-US" sz="1600" b="1" dirty="0" smtClean="0">
                <a:solidFill>
                  <a:srgbClr val="FF3300"/>
                </a:solidFill>
                <a:latin typeface="Arial" charset="0"/>
              </a:rPr>
              <a:t> golf</a:t>
            </a:r>
            <a:endParaRPr lang="nl-NL" sz="1600" b="1" dirty="0">
              <a:solidFill>
                <a:srgbClr val="FF33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3300"/>
                </a:solidFill>
                <a:latin typeface="Arial" charset="0"/>
              </a:rPr>
              <a:t>golflengte </a:t>
            </a:r>
            <a:r>
              <a:rPr lang="el-GR" sz="1600" b="1" i="1" dirty="0" smtClean="0">
                <a:solidFill>
                  <a:srgbClr val="FF3300"/>
                </a:solidFill>
                <a:latin typeface="Arial" charset="0"/>
              </a:rPr>
              <a:t>λ</a:t>
            </a:r>
            <a:r>
              <a:rPr lang="en-US" sz="1600" b="1" dirty="0" smtClean="0">
                <a:solidFill>
                  <a:srgbClr val="FF3300"/>
                </a:solidFill>
                <a:latin typeface="Arial" charset="0"/>
              </a:rPr>
              <a:t> (m)</a:t>
            </a:r>
            <a:endParaRPr lang="nl-NL" sz="1600" b="1" i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5576" y="2730406"/>
            <a:ext cx="7272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bron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338809" y="3019445"/>
            <a:ext cx="626698" cy="5910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2043253" y="2918913"/>
            <a:ext cx="0" cy="1555653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2202905" y="3970511"/>
            <a:ext cx="0" cy="117779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2406229" y="2813469"/>
            <a:ext cx="114495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52120" y="2311559"/>
            <a:ext cx="14717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medium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5868144" y="2736632"/>
            <a:ext cx="163136" cy="47634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681671" y="3212976"/>
            <a:ext cx="2354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k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enmerk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medium</a:t>
            </a:r>
          </a:p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FF00"/>
                </a:solidFill>
                <a:latin typeface="Arial" charset="0"/>
              </a:rPr>
              <a:t>g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olfsnelheid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charset="0"/>
              </a:rPr>
              <a:t>v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(m/s)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2202905" y="3729732"/>
            <a:ext cx="4385319" cy="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V="1">
            <a:off x="4036491" y="3696738"/>
            <a:ext cx="0" cy="86266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423350" y="4653136"/>
            <a:ext cx="23007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amplitude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maximale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uitwijking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6444208" y="4128072"/>
            <a:ext cx="1144959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118482"/>
              </p:ext>
            </p:extLst>
          </p:nvPr>
        </p:nvGraphicFramePr>
        <p:xfrm>
          <a:off x="4858239" y="6045363"/>
          <a:ext cx="10541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4" imgW="533160" imgH="177480" progId="Equation.DSMT4">
                  <p:embed/>
                </p:oleObj>
              </mc:Choice>
              <mc:Fallback>
                <p:oleObj name="Equation" r:id="rId4" imgW="533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239" y="6045363"/>
                        <a:ext cx="1054100" cy="333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788024" y="5523329"/>
            <a:ext cx="23007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golfvergelijking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964805" y="6042774"/>
            <a:ext cx="5224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of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817995"/>
              </p:ext>
            </p:extLst>
          </p:nvPr>
        </p:nvGraphicFramePr>
        <p:xfrm>
          <a:off x="6583363" y="5822950"/>
          <a:ext cx="82708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6" imgW="419040" imgH="419040" progId="Equation.DSMT4">
                  <p:embed/>
                </p:oleObj>
              </mc:Choice>
              <mc:Fallback>
                <p:oleObj name="Equation" r:id="rId6" imgW="419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363" y="5822950"/>
                        <a:ext cx="827087" cy="7858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74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ttp://resource.isvr.soton.ac.uk/spcg/tutorial/tutorial/Tutorial_files/longitest3bi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57" y="764704"/>
            <a:ext cx="5772330" cy="424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1301924" y="646088"/>
            <a:ext cx="6552728" cy="194421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hoek 5"/>
          <p:cNvSpPr/>
          <p:nvPr/>
        </p:nvSpPr>
        <p:spPr bwMode="auto">
          <a:xfrm>
            <a:off x="1336080" y="4671724"/>
            <a:ext cx="6552728" cy="37197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25212" y="1916832"/>
            <a:ext cx="3807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grote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frequentie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  <a:sym typeface="Wingdings" panose="05000000000000000000" pitchFamily="2" charset="2"/>
              </a:rPr>
              <a:t>kleine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  <a:sym typeface="Wingdings" panose="05000000000000000000" pitchFamily="2" charset="2"/>
              </a:rPr>
              <a:t>golflengte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340768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Staande golven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549428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1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academic.greensboroday.org/%7Eregesterj/potl/Waves/DiffractionInterference/standing_wa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22" y="4349816"/>
            <a:ext cx="4113110" cy="24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340768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Staande golven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9460" name="Picture 4" descr="C:\Users\Teo\Google Drive\Plaatjes\atoomfysica\Animated\Golven 0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40" y="1844824"/>
            <a:ext cx="2952328" cy="179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1797596" y="3789040"/>
            <a:ext cx="55446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Heen en weer gaande golven versterken en verzwakken elkaar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340768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Staande golven </a:t>
            </a:r>
            <a:r>
              <a:rPr lang="nl-NL" sz="2000" b="1" dirty="0" smtClean="0">
                <a:solidFill>
                  <a:srgbClr val="FFFF00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Muziek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6" y="1185549"/>
            <a:ext cx="8106907" cy="4486902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75656" y="5837202"/>
            <a:ext cx="62225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Muziek heeft alles te maken met staande golven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052736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Wat golft er bij licht?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678442" y="5229200"/>
            <a:ext cx="37826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Conclusie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Er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is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geen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medium (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tussenstof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)!</a:t>
            </a:r>
          </a:p>
        </p:txBody>
      </p:sp>
      <p:pic>
        <p:nvPicPr>
          <p:cNvPr id="19458" name="Picture 2" descr="http://www.cellularuniverse.org/AA2/AA2MillerInterfer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2"/>
          <a:stretch/>
        </p:blipFill>
        <p:spPr bwMode="auto">
          <a:xfrm>
            <a:off x="755576" y="2761720"/>
            <a:ext cx="4486275" cy="229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67744" y="1484784"/>
            <a:ext cx="4608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Tot 1887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dacht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men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dat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lichtgolven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door de ether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bewogen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(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onzichtbare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tussenstof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)!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267744" y="2179335"/>
            <a:ext cx="4608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1887 Michelson-Morley-experiment</a:t>
            </a:r>
            <a:endParaRPr lang="en-US" sz="1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9460" name="Picture 4" descr="http://upload.wikimedia.org/wikipedia/commons/9/94/Michelson-morle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40" y="2788276"/>
            <a:ext cx="3019872" cy="22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805717" y="6093296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Wat golft er dan bij licht?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7460" y="1052736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Elektromagnetische golven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6389" name="Picture 5" descr="http://www.oberlin.edu/physics/catalog/demonstrations/em/emwave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 bwMode="auto">
          <a:xfrm>
            <a:off x="3196316" y="1628800"/>
            <a:ext cx="2751367" cy="220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944616" y="2017301"/>
            <a:ext cx="26598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Wisselend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elektrisch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veld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 flipH="1">
            <a:off x="5439188" y="2304584"/>
            <a:ext cx="505428" cy="47634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39552" y="2924944"/>
            <a:ext cx="2848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Wisselend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magnetisch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veld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V="1">
            <a:off x="3387950" y="2924944"/>
            <a:ext cx="533026" cy="16927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92" y="4998585"/>
            <a:ext cx="3222358" cy="1718591"/>
          </a:xfrm>
          <a:prstGeom prst="rect">
            <a:avLst/>
          </a:prstGeom>
        </p:spPr>
      </p:pic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1691680" y="4077072"/>
            <a:ext cx="59766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Geen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Arial" charset="0"/>
              </a:rPr>
              <a:t>medium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(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tussenstof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)</a:t>
            </a:r>
          </a:p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Golfsnelheid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 is constant = c (</a:t>
            </a: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lichtsnelheid</a:t>
            </a:r>
            <a:r>
              <a:rPr lang="en-US" sz="1600" b="1" dirty="0" smtClean="0">
                <a:solidFill>
                  <a:srgbClr val="FFFF00"/>
                </a:solidFill>
                <a:latin typeface="Arial" charset="0"/>
              </a:rPr>
              <a:t>) = 300.000 km/s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8434" name="Picture 2" descr="http://wiki.awf.forst.uni-goettingen.de/wiki/images/f/ff/Radiation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98585"/>
            <a:ext cx="3472992" cy="16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91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30" grpId="0"/>
      <p:bldP spid="31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2530" name="Picture 2" descr="http://www.ska.ac.za/download/poster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r="14856"/>
          <a:stretch/>
        </p:blipFill>
        <p:spPr bwMode="auto">
          <a:xfrm>
            <a:off x="-2604" y="1988840"/>
            <a:ext cx="9131120" cy="43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97460" y="1052736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Elektromagnetisch spectrum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3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overvloeiendegenade.nl/images/lichtstra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214"/>
            <a:ext cx="4052030" cy="269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astroblogs.nl/wp-content/uploads/2013/07/lichtstra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" y="44624"/>
            <a:ext cx="485775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5" descr="https://figures.boundless.com/15228/raw/aves-different-frequencies.svg"/>
          <p:cNvSpPr>
            <a:spLocks noChangeAspect="1" noChangeArrowheads="1"/>
          </p:cNvSpPr>
          <p:nvPr/>
        </p:nvSpPr>
        <p:spPr bwMode="auto">
          <a:xfrm>
            <a:off x="307975" y="-1173163"/>
            <a:ext cx="82867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1797460" y="1268760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Wat is licht?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6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9464" name="Picture 8" descr="https://laserpenwebshop.files.wordpress.com/2012/10/blauwe-laserstraal-in-het-donk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36912"/>
            <a:ext cx="5778873" cy="433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www.laserkorting.nl/img/HQ020037/HQ02006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53" y="4122418"/>
            <a:ext cx="3145532" cy="24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7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43608" y="1052736"/>
            <a:ext cx="69847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Golven als deeltjes maar ook deeltjes als golven??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DfPeprQ7oG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97" y="1556792"/>
            <a:ext cx="9089007" cy="5112568"/>
          </a:xfrm>
          <a:prstGeom prst="rect">
            <a:avLst/>
          </a:prstGeom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8678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5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5" descr="https://figures.boundless.com/15228/raw/aves-different-frequencies.svg"/>
          <p:cNvSpPr>
            <a:spLocks noChangeAspect="1" noChangeArrowheads="1"/>
          </p:cNvSpPr>
          <p:nvPr/>
        </p:nvSpPr>
        <p:spPr bwMode="auto">
          <a:xfrm>
            <a:off x="307975" y="-1173163"/>
            <a:ext cx="82867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4" name="Papier 376"/>
          <p:cNvGrpSpPr/>
          <p:nvPr/>
        </p:nvGrpSpPr>
        <p:grpSpPr>
          <a:xfrm>
            <a:off x="9195553" y="5115004"/>
            <a:ext cx="5169535" cy="330220"/>
            <a:chOff x="0" y="0"/>
            <a:chExt cx="5169535" cy="330220"/>
          </a:xfrm>
        </p:grpSpPr>
        <p:sp>
          <p:nvSpPr>
            <p:cNvPr id="5" name="Rechthoek 4"/>
            <p:cNvSpPr/>
            <p:nvPr/>
          </p:nvSpPr>
          <p:spPr>
            <a:xfrm>
              <a:off x="0" y="0"/>
              <a:ext cx="5169535" cy="329565"/>
            </a:xfrm>
            <a:prstGeom prst="rect">
              <a:avLst/>
            </a:prstGeom>
            <a:noFill/>
          </p:spPr>
        </p:sp>
        <p:sp>
          <p:nvSpPr>
            <p:cNvPr id="6" name="Ovaal 5"/>
            <p:cNvSpPr/>
            <p:nvPr/>
          </p:nvSpPr>
          <p:spPr>
            <a:xfrm>
              <a:off x="458694" y="7899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7" name="Ovaal 6"/>
            <p:cNvSpPr/>
            <p:nvPr/>
          </p:nvSpPr>
          <p:spPr>
            <a:xfrm>
              <a:off x="803499" y="7899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9" name="Ovaal 8"/>
            <p:cNvSpPr/>
            <p:nvPr/>
          </p:nvSpPr>
          <p:spPr>
            <a:xfrm>
              <a:off x="116878" y="7899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0" name="Ovaal 9"/>
            <p:cNvSpPr/>
            <p:nvPr/>
          </p:nvSpPr>
          <p:spPr>
            <a:xfrm>
              <a:off x="1490311" y="8410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2" name="Ovaal 11"/>
            <p:cNvSpPr/>
            <p:nvPr/>
          </p:nvSpPr>
          <p:spPr>
            <a:xfrm>
              <a:off x="1835116" y="8410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3" name="Ovaal 12"/>
            <p:cNvSpPr/>
            <p:nvPr/>
          </p:nvSpPr>
          <p:spPr>
            <a:xfrm>
              <a:off x="1148495" y="8410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4" name="Ovaal 13"/>
            <p:cNvSpPr/>
            <p:nvPr/>
          </p:nvSpPr>
          <p:spPr>
            <a:xfrm>
              <a:off x="2179730" y="7211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5" name="Ovaal 14"/>
            <p:cNvSpPr/>
            <p:nvPr/>
          </p:nvSpPr>
          <p:spPr>
            <a:xfrm>
              <a:off x="2524535" y="7211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6" name="Ovaal 15"/>
            <p:cNvSpPr/>
            <p:nvPr/>
          </p:nvSpPr>
          <p:spPr>
            <a:xfrm>
              <a:off x="1837914" y="7211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7" name="Ovaal 16"/>
            <p:cNvSpPr/>
            <p:nvPr/>
          </p:nvSpPr>
          <p:spPr>
            <a:xfrm>
              <a:off x="3211347" y="77229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8" name="Ovaal 17"/>
            <p:cNvSpPr/>
            <p:nvPr/>
          </p:nvSpPr>
          <p:spPr>
            <a:xfrm>
              <a:off x="3556152" y="77229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19" name="Ovaal 18"/>
            <p:cNvSpPr/>
            <p:nvPr/>
          </p:nvSpPr>
          <p:spPr>
            <a:xfrm>
              <a:off x="2869531" y="77229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Ovaal 19"/>
            <p:cNvSpPr/>
            <p:nvPr/>
          </p:nvSpPr>
          <p:spPr>
            <a:xfrm>
              <a:off x="3896216" y="10035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1" name="Ovaal 20"/>
            <p:cNvSpPr/>
            <p:nvPr/>
          </p:nvSpPr>
          <p:spPr>
            <a:xfrm>
              <a:off x="4240830" y="8836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2" name="Ovaal 21"/>
            <p:cNvSpPr/>
            <p:nvPr/>
          </p:nvSpPr>
          <p:spPr>
            <a:xfrm>
              <a:off x="4585635" y="8836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3" name="Ovaal 22"/>
            <p:cNvSpPr/>
            <p:nvPr/>
          </p:nvSpPr>
          <p:spPr>
            <a:xfrm>
              <a:off x="3899014" y="8836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4" name="Ovaal 23"/>
            <p:cNvSpPr/>
            <p:nvPr/>
          </p:nvSpPr>
          <p:spPr>
            <a:xfrm>
              <a:off x="4930631" y="9347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</p:grpSp>
      <p:grpSp>
        <p:nvGrpSpPr>
          <p:cNvPr id="25" name="Papier 376"/>
          <p:cNvGrpSpPr/>
          <p:nvPr/>
        </p:nvGrpSpPr>
        <p:grpSpPr>
          <a:xfrm>
            <a:off x="-5365104" y="4016705"/>
            <a:ext cx="5169535" cy="330220"/>
            <a:chOff x="0" y="0"/>
            <a:chExt cx="5169535" cy="330220"/>
          </a:xfrm>
        </p:grpSpPr>
        <p:sp>
          <p:nvSpPr>
            <p:cNvPr id="26" name="Rechthoek 25"/>
            <p:cNvSpPr/>
            <p:nvPr/>
          </p:nvSpPr>
          <p:spPr>
            <a:xfrm>
              <a:off x="0" y="0"/>
              <a:ext cx="5169535" cy="329565"/>
            </a:xfrm>
            <a:prstGeom prst="rect">
              <a:avLst/>
            </a:prstGeom>
            <a:noFill/>
          </p:spPr>
        </p:sp>
        <p:sp>
          <p:nvSpPr>
            <p:cNvPr id="27" name="Ovaal 26"/>
            <p:cNvSpPr/>
            <p:nvPr/>
          </p:nvSpPr>
          <p:spPr>
            <a:xfrm>
              <a:off x="458694" y="7899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8" name="Ovaal 27"/>
            <p:cNvSpPr/>
            <p:nvPr/>
          </p:nvSpPr>
          <p:spPr>
            <a:xfrm>
              <a:off x="803499" y="7899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9" name="Ovaal 28"/>
            <p:cNvSpPr/>
            <p:nvPr/>
          </p:nvSpPr>
          <p:spPr>
            <a:xfrm>
              <a:off x="116878" y="7899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0" name="Ovaal 29"/>
            <p:cNvSpPr/>
            <p:nvPr/>
          </p:nvSpPr>
          <p:spPr>
            <a:xfrm>
              <a:off x="1490311" y="8410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1" name="Ovaal 30"/>
            <p:cNvSpPr/>
            <p:nvPr/>
          </p:nvSpPr>
          <p:spPr>
            <a:xfrm>
              <a:off x="1835116" y="8410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2" name="Ovaal 31"/>
            <p:cNvSpPr/>
            <p:nvPr/>
          </p:nvSpPr>
          <p:spPr>
            <a:xfrm>
              <a:off x="1148495" y="8410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3" name="Ovaal 32"/>
            <p:cNvSpPr/>
            <p:nvPr/>
          </p:nvSpPr>
          <p:spPr>
            <a:xfrm>
              <a:off x="2179730" y="7211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4" name="Ovaal 33"/>
            <p:cNvSpPr/>
            <p:nvPr/>
          </p:nvSpPr>
          <p:spPr>
            <a:xfrm>
              <a:off x="2524535" y="7211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5" name="Ovaal 34"/>
            <p:cNvSpPr/>
            <p:nvPr/>
          </p:nvSpPr>
          <p:spPr>
            <a:xfrm>
              <a:off x="1837914" y="7211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6" name="Ovaal 35"/>
            <p:cNvSpPr/>
            <p:nvPr/>
          </p:nvSpPr>
          <p:spPr>
            <a:xfrm>
              <a:off x="3211347" y="77229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7" name="Ovaal 36"/>
            <p:cNvSpPr/>
            <p:nvPr/>
          </p:nvSpPr>
          <p:spPr>
            <a:xfrm>
              <a:off x="3556152" y="77229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8" name="Ovaal 37"/>
            <p:cNvSpPr/>
            <p:nvPr/>
          </p:nvSpPr>
          <p:spPr>
            <a:xfrm>
              <a:off x="2869531" y="77229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9" name="Ovaal 38"/>
            <p:cNvSpPr/>
            <p:nvPr/>
          </p:nvSpPr>
          <p:spPr>
            <a:xfrm>
              <a:off x="3896216" y="100350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40" name="Ovaal 39"/>
            <p:cNvSpPr/>
            <p:nvPr/>
          </p:nvSpPr>
          <p:spPr>
            <a:xfrm>
              <a:off x="4240830" y="8836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41" name="Ovaal 40"/>
            <p:cNvSpPr/>
            <p:nvPr/>
          </p:nvSpPr>
          <p:spPr>
            <a:xfrm>
              <a:off x="4585635" y="8836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42" name="Ovaal 41"/>
            <p:cNvSpPr/>
            <p:nvPr/>
          </p:nvSpPr>
          <p:spPr>
            <a:xfrm>
              <a:off x="3899014" y="88363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43" name="Ovaal 42"/>
            <p:cNvSpPr/>
            <p:nvPr/>
          </p:nvSpPr>
          <p:spPr>
            <a:xfrm>
              <a:off x="4930631" y="93476"/>
              <a:ext cx="229870" cy="22987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</p:grp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1797460" y="1268760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Wat is licht?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6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304256" cy="294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http://lpscience.fatcow.com/mgagnon/images/waveanim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16" y="2060848"/>
            <a:ext cx="3202124" cy="113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ep 48"/>
          <p:cNvGrpSpPr/>
          <p:nvPr/>
        </p:nvGrpSpPr>
        <p:grpSpPr>
          <a:xfrm>
            <a:off x="3419872" y="1964399"/>
            <a:ext cx="1749687" cy="1931258"/>
            <a:chOff x="3419872" y="1964399"/>
            <a:chExt cx="1749687" cy="1931258"/>
          </a:xfrm>
        </p:grpSpPr>
        <p:pic>
          <p:nvPicPr>
            <p:cNvPr id="50" name="Picture 2" descr="http://4a438ff61f695aa8b178-74a93555454c99ed781984f2671e32c6.r78.cf2.rackcdn.com/5578dbaeda8a70a0923ca1c758e27253-7f7b83472e1538f60500f2933166428c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964399"/>
              <a:ext cx="1749687" cy="128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3779912" y="3249326"/>
              <a:ext cx="130567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800" b="1" dirty="0" smtClean="0">
                  <a:solidFill>
                    <a:srgbClr val="FFFF00"/>
                  </a:solidFill>
                  <a:latin typeface="Arial" charset="0"/>
                </a:rPr>
                <a:t>Christiaan Huygens</a:t>
              </a:r>
              <a:endParaRPr lang="nl-NL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6278538" y="3346737"/>
            <a:ext cx="1305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800" b="1" dirty="0" smtClean="0">
                <a:solidFill>
                  <a:srgbClr val="FFFF00"/>
                </a:solidFill>
                <a:latin typeface="Arial" charset="0"/>
              </a:rPr>
              <a:t>Golven</a:t>
            </a:r>
            <a:endParaRPr lang="nl-NL" sz="1800" b="1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53" name="Groep 52"/>
          <p:cNvGrpSpPr/>
          <p:nvPr/>
        </p:nvGrpSpPr>
        <p:grpSpPr>
          <a:xfrm>
            <a:off x="3673421" y="4026780"/>
            <a:ext cx="1649051" cy="2208791"/>
            <a:chOff x="3673421" y="4026780"/>
            <a:chExt cx="1649051" cy="2208791"/>
          </a:xfrm>
        </p:grpSpPr>
        <p:pic>
          <p:nvPicPr>
            <p:cNvPr id="54" name="Picture 4" descr="http://s28.postimg.org/gfnxsk7fx/isaac_newto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421" y="4026780"/>
              <a:ext cx="1649051" cy="1490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914393" y="5589240"/>
              <a:ext cx="130567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1800" b="1" dirty="0" smtClean="0">
                  <a:solidFill>
                    <a:srgbClr val="FFFF00"/>
                  </a:solidFill>
                  <a:latin typeface="Arial" charset="0"/>
                </a:rPr>
                <a:t>Isaac Newton</a:t>
              </a:r>
              <a:endParaRPr lang="nl-NL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9576082" y="5912405"/>
            <a:ext cx="1305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800" b="1" dirty="0" smtClean="0">
                <a:solidFill>
                  <a:srgbClr val="FFFF00"/>
                </a:solidFill>
                <a:latin typeface="Arial" charset="0"/>
              </a:rPr>
              <a:t>Deeltjes</a:t>
            </a:r>
            <a:endParaRPr lang="nl-NL" sz="1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1.86718 0.00579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51" y="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1.98524 0.00301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71" y="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361 0.08254 L -0.20886 -0.05433 L -0.27223 0.05526 L -0.35035 -0.05503 L -0.425 0.05919 L -0.51059 -0.04023 L -0.59601 0.0763 L -0.68125 0.06474 L -0.75018 -0.0948 L -0.81545 0.05064 L -0.8757 -0.07607 L -0.92188 0.04439 L -0.98837 -0.07607 L -1.05035 0.04231 L -1.17344 -0.07006 L -1.24063 0.00324 " pathEditMode="relative" rAng="0" ptsTypes="AAAAAAAAAAAAAAAA">
                                      <p:cBhvr>
                                        <p:cTn id="36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1" y="-8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1.bp.blogspot.com/-MWVof-uEgO4/U9jP3cHwugI/AAAAAAAAK5w/209ZWKiLYns/s1600/Refraction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3568653" cy="26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7460" y="1268760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Bewijzen voor licht als golf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314" name="Picture 2" descr="http://fysica.belsites.com/lichtbreking/breking_potloo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11225"/>
            <a:ext cx="1224136" cy="18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35695" y="4336220"/>
            <a:ext cx="66066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In glas en water beweegt het licht langzamer dan in lucht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99240" y="1816684"/>
            <a:ext cx="26521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Breking van lichtgolven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320" name="Picture 8" descr="http://photonicswiki.org/images/d/dc/Snells_law_wavefron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44078"/>
            <a:ext cx="1761964" cy="177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83768" y="5221658"/>
            <a:ext cx="26521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Vergelijk watergolven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35914" y="5911541"/>
            <a:ext cx="2652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Ondieper water : lagere snelheid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4788024" y="6199884"/>
            <a:ext cx="1136254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7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7460" y="1268760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Bewijzen voor licht als golf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99240" y="1816684"/>
            <a:ext cx="35648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Interferentie van lichtgolven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5362" name="Picture 2" descr="http://homepage.univie.ac.at/Franz.Embacher/KinderUni2005/wave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98" y="3002658"/>
            <a:ext cx="3245156" cy="23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upload.wikimedia.org/wikipedia/commons/1/1f/Young_experimen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71519"/>
            <a:ext cx="2503480" cy="24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i.stack.imgur.com/I92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5862" y="2971520"/>
            <a:ext cx="2434486" cy="24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057972" y="2428776"/>
            <a:ext cx="1371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lichtgolven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39552" y="2469952"/>
            <a:ext cx="1371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watergolven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48673" y="2419152"/>
            <a:ext cx="28072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lichtgolven met 1 bron en 2 spleten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31215" y="5918142"/>
            <a:ext cx="1594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2 golftoppen:</a:t>
            </a:r>
          </a:p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versterking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5860" y="4797152"/>
            <a:ext cx="401723" cy="112099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911151" y="5918142"/>
            <a:ext cx="1594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2 golfdalen:</a:t>
            </a:r>
          </a:p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verzwakking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1547665" y="5085184"/>
            <a:ext cx="576064" cy="88131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139952" y="5661248"/>
            <a:ext cx="4536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Dit is </a:t>
            </a:r>
            <a:r>
              <a:rPr lang="nl-NL" sz="1600" b="1" dirty="0" err="1" smtClean="0">
                <a:solidFill>
                  <a:srgbClr val="FFFF00"/>
                </a:solidFill>
                <a:latin typeface="Arial" charset="0"/>
              </a:rPr>
              <a:t>àbsoluut</a:t>
            </a: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 niet te verklaren met deeltjes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153324" y="6210693"/>
            <a:ext cx="44511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Conclusie: licht bestaat uit golven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7460" y="1268760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Bewijzen voor licht als deeltjes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029708" y="1484784"/>
            <a:ext cx="11183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4800" b="1" dirty="0" smtClean="0">
                <a:solidFill>
                  <a:srgbClr val="FFFF00"/>
                </a:solidFill>
                <a:latin typeface="Arial" charset="0"/>
              </a:rPr>
              <a:t>?</a:t>
            </a:r>
            <a:endParaRPr lang="nl-NL" sz="4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6386" name="Picture 2" descr="http://kwantummechanica.doorgronden.nl/images/fotoelektrisc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32" y="2852936"/>
            <a:ext cx="3145042" cy="217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kwantummechanica.doorgronden.nl/images/fotoelektrisch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76" y="2867925"/>
            <a:ext cx="2864840" cy="21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1816578" y="2132856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tot 1878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246932" y="5178678"/>
            <a:ext cx="63494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Dit is </a:t>
            </a:r>
            <a:r>
              <a:rPr lang="nl-NL" sz="1600" b="1" dirty="0" err="1" smtClean="0">
                <a:solidFill>
                  <a:srgbClr val="FFFF00"/>
                </a:solidFill>
                <a:latin typeface="Arial" charset="0"/>
              </a:rPr>
              <a:t>àbsoluut</a:t>
            </a: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 niet te verklaren met </a:t>
            </a: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golven.</a:t>
            </a:r>
          </a:p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Volgens het golfmodel zouden de  </a:t>
            </a:r>
            <a:r>
              <a:rPr lang="nl-NL" sz="1600" b="1" dirty="0">
                <a:solidFill>
                  <a:srgbClr val="FFFF00"/>
                </a:solidFill>
                <a:latin typeface="Arial" charset="0"/>
              </a:rPr>
              <a:t>elektronen </a:t>
            </a: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uiteindelijk los moeten komen als je de rode lamp steeds harder  zou laten branden.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Licht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149655" y="3284984"/>
            <a:ext cx="2590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Voorbeeld zink: een rood foton heeft te weinig energie om een elektron los te maken, hoeveel je er ook op af stuurt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977524" y="5392549"/>
            <a:ext cx="72668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Het kost (natuurlijk) energie om elektronen uit een metaal los te maken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851920" y="3284984"/>
            <a:ext cx="23762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Een blauw foton heeft wel genoeg energie om een elektron los te maken en zelfs te laten wegvliegen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970570" y="5754742"/>
            <a:ext cx="72668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Men noemt dat de </a:t>
            </a:r>
            <a:r>
              <a:rPr lang="nl-NL" sz="1600" b="1" dirty="0" err="1" smtClean="0">
                <a:solidFill>
                  <a:srgbClr val="FFFF00"/>
                </a:solidFill>
                <a:latin typeface="Arial" charset="0"/>
              </a:rPr>
              <a:t>uittree</a:t>
            </a: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-energie en die verschilt per metaal (BINAS)</a:t>
            </a:r>
            <a:endParaRPr lang="nl-NL" sz="1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06" y="1196752"/>
            <a:ext cx="2508771" cy="19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2508771" cy="190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://guide.ceit.metu.edu.tr/thinkquest/media/anm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6752"/>
            <a:ext cx="206692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7758917" y="3710598"/>
            <a:ext cx="11702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solidFill>
                  <a:srgbClr val="FFFF00"/>
                </a:solidFill>
                <a:latin typeface="Arial" charset="0"/>
              </a:rPr>
              <a:t>positief</a:t>
            </a:r>
            <a:endParaRPr lang="nl-NL" sz="16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 flipH="1" flipV="1">
            <a:off x="7812360" y="3284983"/>
            <a:ext cx="142610" cy="51269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977524" y="4882659"/>
            <a:ext cx="72668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Conclusie: licht bestaat uit deeltjes: fotonen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/>
      <p:bldP spid="39" grpId="0"/>
      <p:bldP spid="40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file233.uf.daum.net/image/2576CE3D540853521940B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81" y="3501008"/>
            <a:ext cx="3725298" cy="27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11" y="1896797"/>
            <a:ext cx="4185072" cy="223046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97460" y="1268760"/>
            <a:ext cx="5544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Wat zijn golven?</a:t>
            </a:r>
            <a:endParaRPr lang="nl-NL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66257" y="1968805"/>
            <a:ext cx="19104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Voorbeelden:</a:t>
            </a:r>
          </a:p>
        </p:txBody>
      </p:sp>
      <p:sp>
        <p:nvSpPr>
          <p:cNvPr id="4" name="Rechthoek 3"/>
          <p:cNvSpPr/>
          <p:nvPr/>
        </p:nvSpPr>
        <p:spPr bwMode="auto">
          <a:xfrm>
            <a:off x="1087150" y="3717032"/>
            <a:ext cx="4348946" cy="41022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effectLst/>
              <a:latin typeface="Times New Roman" charset="0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1198111" y="1700808"/>
            <a:ext cx="4186115" cy="93610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smtClean="0">
              <a:ln>
                <a:noFill/>
              </a:ln>
              <a:effectLst/>
              <a:latin typeface="Times New Roman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597660" y="1844824"/>
            <a:ext cx="19104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 b="1" dirty="0" smtClean="0">
                <a:solidFill>
                  <a:srgbClr val="FFFF00"/>
                </a:solidFill>
                <a:latin typeface="Arial" charset="0"/>
              </a:rPr>
              <a:t>Voorbeelden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187624" y="2135084"/>
            <a:ext cx="19104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Golf in een touw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83568" y="4437112"/>
            <a:ext cx="19104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Watergolven door regendruppels</a:t>
            </a:r>
          </a:p>
        </p:txBody>
      </p:sp>
      <p:pic>
        <p:nvPicPr>
          <p:cNvPr id="17412" name="Picture 4" descr="http://www.physicsclassroom.com/mmedia/waves/tf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43723"/>
            <a:ext cx="3043506" cy="14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139952" y="4660097"/>
            <a:ext cx="1622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NL" sz="1600" b="1" dirty="0" smtClean="0">
                <a:solidFill>
                  <a:srgbClr val="FFFF00"/>
                </a:solidFill>
                <a:latin typeface="Arial" charset="0"/>
              </a:rPr>
              <a:t>Geluidsgolven in lucht</a:t>
            </a:r>
          </a:p>
        </p:txBody>
      </p:sp>
    </p:spTree>
    <p:extLst>
      <p:ext uri="{BB962C8B-B14F-4D97-AF65-F5344CB8AC3E}">
        <p14:creationId xmlns:p14="http://schemas.microsoft.com/office/powerpoint/2010/main" val="41523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332656"/>
            <a:ext cx="7772400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l-NL" sz="3600" b="1" kern="0" dirty="0" smtClean="0">
                <a:solidFill>
                  <a:srgbClr val="FF3300"/>
                </a:solidFill>
                <a:latin typeface="Arial" charset="0"/>
              </a:rPr>
              <a:t>Golven</a:t>
            </a:r>
            <a:endParaRPr lang="nl-NL" sz="3600" b="1" kern="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" name="AutoShape 8" descr="particle or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313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32" y="1340768"/>
            <a:ext cx="7020272" cy="48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2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6336</TotalTime>
  <Words>449</Words>
  <Application>Microsoft Office PowerPoint</Application>
  <PresentationFormat>Diavoorstelling (4:3)</PresentationFormat>
  <Paragraphs>110</Paragraphs>
  <Slides>21</Slides>
  <Notes>0</Notes>
  <HiddenSlides>0</HiddenSlides>
  <MMClips>1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3" baseType="lpstr">
      <vt:lpstr>Standaardontwerp</vt:lpstr>
      <vt:lpstr>Equation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Océ Technologies B.V.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Elektrische veiligheid</dc:title>
  <dc:creator>Administrator</dc:creator>
  <cp:lastModifiedBy>Kleintjes,Teo T.J.</cp:lastModifiedBy>
  <cp:revision>182</cp:revision>
  <dcterms:created xsi:type="dcterms:W3CDTF">2005-09-08T15:07:11Z</dcterms:created>
  <dcterms:modified xsi:type="dcterms:W3CDTF">2015-06-17T13:22:09Z</dcterms:modified>
</cp:coreProperties>
</file>