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80" r:id="rId2"/>
    <p:sldId id="285" r:id="rId3"/>
    <p:sldId id="286" r:id="rId4"/>
    <p:sldId id="288" r:id="rId5"/>
    <p:sldId id="289" r:id="rId6"/>
    <p:sldId id="290" r:id="rId7"/>
    <p:sldId id="287" r:id="rId8"/>
    <p:sldId id="291" r:id="rId9"/>
    <p:sldId id="292" r:id="rId10"/>
    <p:sldId id="268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81" d="100"/>
          <a:sy n="81" d="100"/>
        </p:scale>
        <p:origin x="-588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61615B-E3DC-488C-BE56-D8DFB53B091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211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345F8-7DF5-49D1-BF1B-F76C437E39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71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FD046-D080-4D18-996B-26BE7FF8895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1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3B6A3-70C1-4594-A85E-DD5B3E5AA9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548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597D8-86E4-4194-83E5-CB876DF5F8C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991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EA7A9-DE9A-4E83-BD5F-E7AAE595FE2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94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D33E8-FC06-4900-84FF-596A2E41981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40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46333-4BC9-4DD5-8A42-608F79433CB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30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C52C3-3129-42A0-9148-F332ED1B445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74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DCB08-1FA3-4C32-AACC-1251D6A14DD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6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BF204-12B4-4FCC-B95B-3F4DC96E90E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3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5E051-523E-49FD-BD21-24BB45DEC15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6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E9F90B-7E90-4676-A06B-428A39D3B9D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ekBJgsfKnlw" TargetMode="Externa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03tx4v0i7MA" TargetMode="External"/><Relationship Id="rId1" Type="http://schemas.openxmlformats.org/officeDocument/2006/relationships/video" Target="https://www.youtube.com/embed/QrhIFlt07PU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759" y="1195075"/>
            <a:ext cx="5782482" cy="4467849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536885" y="5769260"/>
            <a:ext cx="23191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b="1" dirty="0" smtClean="0">
                <a:latin typeface="Arial" charset="0"/>
                <a:ea typeface="+mj-ea"/>
                <a:cs typeface="+mj-cs"/>
              </a:rPr>
              <a:t>wat stelt dit voor?</a:t>
            </a:r>
          </a:p>
        </p:txBody>
      </p:sp>
    </p:spTree>
    <p:extLst>
      <p:ext uri="{BB962C8B-B14F-4D97-AF65-F5344CB8AC3E}">
        <p14:creationId xmlns:p14="http://schemas.microsoft.com/office/powerpoint/2010/main" val="424362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88224" y="6165304"/>
            <a:ext cx="1905000" cy="457200"/>
          </a:xfrm>
        </p:spPr>
        <p:txBody>
          <a:bodyPr/>
          <a:lstStyle/>
          <a:p>
            <a:fld id="{F9DBF86E-78CB-4DC4-BD9F-CA83A7C36720}" type="slidenum">
              <a:rPr lang="nl-NL"/>
              <a:pPr/>
              <a:t>10</a:t>
            </a:fld>
            <a:endParaRPr lang="nl-NL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2400" y="342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69032"/>
            <a:ext cx="7772400" cy="1031776"/>
          </a:xfrm>
        </p:spPr>
        <p:txBody>
          <a:bodyPr/>
          <a:lstStyle/>
          <a:p>
            <a:r>
              <a:rPr lang="nl-NL" sz="3600" b="1" dirty="0" smtClean="0">
                <a:solidFill>
                  <a:srgbClr val="FF3300"/>
                </a:solidFill>
                <a:latin typeface="Arial" charset="0"/>
              </a:rPr>
              <a:t>Een rolmodel voor de analist</a:t>
            </a:r>
            <a:endParaRPr lang="nl-NL" sz="3600" b="1" dirty="0">
              <a:solidFill>
                <a:srgbClr val="FF3300"/>
              </a:solidFill>
              <a:latin typeface="Arial" charset="0"/>
            </a:endParaRPr>
          </a:p>
        </p:txBody>
      </p:sp>
      <p:pic>
        <p:nvPicPr>
          <p:cNvPr id="2" name="ekBJgsfKnlw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9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2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Normaalverdeling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11541" y="1088740"/>
            <a:ext cx="75768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 smtClean="0">
                <a:latin typeface="Arial" charset="0"/>
                <a:ea typeface="+mj-ea"/>
                <a:cs typeface="+mj-cs"/>
              </a:rPr>
              <a:t>Uitslagen van analyses zijn verdeeld rond het gemiddelde: de ”werkelijke waarde”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 smtClean="0">
                <a:latin typeface="Arial" charset="0"/>
                <a:ea typeface="+mj-ea"/>
                <a:cs typeface="+mj-cs"/>
              </a:rPr>
              <a:t>De standaarddeviatie geeft de gemiddelde afwijking 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b="1" dirty="0" smtClean="0">
                <a:latin typeface="Arial" charset="0"/>
                <a:ea typeface="+mj-ea"/>
                <a:cs typeface="+mj-cs"/>
              </a:rPr>
              <a:t>Hoe ziet de verdeling er uit?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988502" y="2249578"/>
            <a:ext cx="3810000" cy="1731407"/>
            <a:chOff x="988502" y="2249578"/>
            <a:chExt cx="3810000" cy="1731407"/>
          </a:xfrm>
        </p:grpSpPr>
        <p:pic>
          <p:nvPicPr>
            <p:cNvPr id="1026" name="Picture 2" descr="Plaatje Boxplo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502" y="2618910"/>
              <a:ext cx="3810000" cy="1362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hthoek 12"/>
            <p:cNvSpPr/>
            <p:nvPr/>
          </p:nvSpPr>
          <p:spPr>
            <a:xfrm>
              <a:off x="992739" y="2249578"/>
              <a:ext cx="12151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b="1" dirty="0" smtClean="0">
                  <a:latin typeface="Arial" charset="0"/>
                  <a:ea typeface="+mj-ea"/>
                  <a:cs typeface="+mj-cs"/>
                </a:rPr>
                <a:t>boxplot</a:t>
              </a:r>
            </a:p>
          </p:txBody>
        </p:sp>
      </p:grpSp>
      <p:grpSp>
        <p:nvGrpSpPr>
          <p:cNvPr id="7" name="Groep 6"/>
          <p:cNvGrpSpPr/>
          <p:nvPr/>
        </p:nvGrpSpPr>
        <p:grpSpPr>
          <a:xfrm>
            <a:off x="5427095" y="2277883"/>
            <a:ext cx="2095500" cy="2276242"/>
            <a:chOff x="5427095" y="2277883"/>
            <a:chExt cx="2095500" cy="2276242"/>
          </a:xfrm>
        </p:grpSpPr>
        <p:pic>
          <p:nvPicPr>
            <p:cNvPr id="1028" name="Picture 4" descr="http://upload.wikimedia.org/wikipedia/commons/thumb/d/d9/Black_cherry_tree_histogram.svg/220px-Black_cherry_tree_histogram.svg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29" b="6181"/>
            <a:stretch/>
          </p:blipFill>
          <p:spPr bwMode="auto">
            <a:xfrm>
              <a:off x="5427095" y="2768958"/>
              <a:ext cx="2095500" cy="17851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hthoek 15"/>
            <p:cNvSpPr/>
            <p:nvPr/>
          </p:nvSpPr>
          <p:spPr>
            <a:xfrm>
              <a:off x="5517105" y="2277883"/>
              <a:ext cx="12151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b="1" dirty="0" smtClean="0">
                  <a:latin typeface="Arial" charset="0"/>
                  <a:ea typeface="+mj-ea"/>
                  <a:cs typeface="+mj-cs"/>
                </a:rPr>
                <a:t>histogram</a:t>
              </a:r>
            </a:p>
          </p:txBody>
        </p:sp>
      </p:grpSp>
      <p:grpSp>
        <p:nvGrpSpPr>
          <p:cNvPr id="12" name="Groep 11"/>
          <p:cNvGrpSpPr/>
          <p:nvPr/>
        </p:nvGrpSpPr>
        <p:grpSpPr>
          <a:xfrm>
            <a:off x="983413" y="4048162"/>
            <a:ext cx="7588942" cy="1564597"/>
            <a:chOff x="983413" y="4048162"/>
            <a:chExt cx="7588942" cy="1564597"/>
          </a:xfrm>
        </p:grpSpPr>
        <p:sp>
          <p:nvSpPr>
            <p:cNvPr id="19" name="Rechthoek 18"/>
            <p:cNvSpPr/>
            <p:nvPr/>
          </p:nvSpPr>
          <p:spPr>
            <a:xfrm>
              <a:off x="983413" y="5274205"/>
              <a:ext cx="758894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b="1" dirty="0" smtClean="0">
                  <a:latin typeface="Arial" charset="0"/>
                  <a:ea typeface="+mj-ea"/>
                  <a:cs typeface="+mj-cs"/>
                </a:rPr>
                <a:t>de verdeling rond het gemiddelde komt door allerlei </a:t>
              </a:r>
              <a:r>
                <a:rPr lang="nl-NL" sz="1600" b="1" i="1" dirty="0" smtClean="0">
                  <a:solidFill>
                    <a:srgbClr val="FF0000"/>
                  </a:solidFill>
                  <a:latin typeface="Arial" charset="0"/>
                  <a:ea typeface="+mj-ea"/>
                  <a:cs typeface="+mj-cs"/>
                </a:rPr>
                <a:t>toevallige</a:t>
              </a:r>
              <a:r>
                <a:rPr lang="nl-NL" sz="1600" b="1" dirty="0" smtClean="0">
                  <a:latin typeface="Arial" charset="0"/>
                  <a:ea typeface="+mj-ea"/>
                  <a:cs typeface="+mj-cs"/>
                </a:rPr>
                <a:t> invloeden</a:t>
              </a:r>
            </a:p>
          </p:txBody>
        </p:sp>
        <p:cxnSp>
          <p:nvCxnSpPr>
            <p:cNvPr id="22" name="Rechte verbindingslijn met pijl 21"/>
            <p:cNvCxnSpPr/>
            <p:nvPr/>
          </p:nvCxnSpPr>
          <p:spPr bwMode="auto">
            <a:xfrm flipH="1" flipV="1">
              <a:off x="3279005" y="4048162"/>
              <a:ext cx="617920" cy="12260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Rechte verbindingslijn met pijl 22"/>
            <p:cNvCxnSpPr/>
            <p:nvPr/>
          </p:nvCxnSpPr>
          <p:spPr bwMode="auto">
            <a:xfrm flipV="1">
              <a:off x="4031940" y="4149081"/>
              <a:ext cx="1395155" cy="112512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4321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3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Normaalverdeling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25700" y="1078620"/>
            <a:ext cx="7256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waar toeval in het spel is, ontstaat 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meestal 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een </a:t>
            </a:r>
            <a:r>
              <a:rPr lang="nl-NL" sz="1800" b="1" i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normaalverdeling</a:t>
            </a:r>
          </a:p>
        </p:txBody>
      </p:sp>
      <p:pic>
        <p:nvPicPr>
          <p:cNvPr id="2050" name="Picture 2" descr="http://www.kennislink.nl/upload/258421_962_1228481918119-115894_962_1092146244582-normaleverdelin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4" b="6783"/>
          <a:stretch/>
        </p:blipFill>
        <p:spPr bwMode="auto">
          <a:xfrm>
            <a:off x="1893194" y="2303875"/>
            <a:ext cx="3623910" cy="262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ep 24"/>
          <p:cNvGrpSpPr/>
          <p:nvPr/>
        </p:nvGrpSpPr>
        <p:grpSpPr>
          <a:xfrm>
            <a:off x="1948404" y="2446548"/>
            <a:ext cx="1723497" cy="1477507"/>
            <a:chOff x="1948404" y="2446548"/>
            <a:chExt cx="1723497" cy="1477507"/>
          </a:xfrm>
        </p:grpSpPr>
        <p:sp>
          <p:nvSpPr>
            <p:cNvPr id="13" name="Rechthoek 12"/>
            <p:cNvSpPr/>
            <p:nvPr/>
          </p:nvSpPr>
          <p:spPr>
            <a:xfrm>
              <a:off x="1948404" y="2446548"/>
              <a:ext cx="121513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b="1" dirty="0" smtClean="0">
                  <a:latin typeface="Arial" charset="0"/>
                  <a:ea typeface="+mj-ea"/>
                  <a:cs typeface="+mj-cs"/>
                </a:rPr>
                <a:t>histogram</a:t>
              </a:r>
            </a:p>
          </p:txBody>
        </p:sp>
        <p:cxnSp>
          <p:nvCxnSpPr>
            <p:cNvPr id="16" name="Rechte verbindingslijn met pijl 15"/>
            <p:cNvCxnSpPr/>
            <p:nvPr/>
          </p:nvCxnSpPr>
          <p:spPr bwMode="auto">
            <a:xfrm>
              <a:off x="2555971" y="2785102"/>
              <a:ext cx="1115930" cy="113895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6" name="Groep 25"/>
          <p:cNvGrpSpPr/>
          <p:nvPr/>
        </p:nvGrpSpPr>
        <p:grpSpPr>
          <a:xfrm>
            <a:off x="4146997" y="2303568"/>
            <a:ext cx="3170308" cy="1379790"/>
            <a:chOff x="4146997" y="2303568"/>
            <a:chExt cx="3170308" cy="1379790"/>
          </a:xfrm>
        </p:grpSpPr>
        <p:sp>
          <p:nvSpPr>
            <p:cNvPr id="17" name="Rechthoek 16"/>
            <p:cNvSpPr/>
            <p:nvPr/>
          </p:nvSpPr>
          <p:spPr>
            <a:xfrm>
              <a:off x="5337085" y="2303568"/>
              <a:ext cx="198022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b="1" dirty="0" smtClean="0">
                  <a:latin typeface="Arial" charset="0"/>
                  <a:ea typeface="+mj-ea"/>
                  <a:cs typeface="+mj-cs"/>
                </a:rPr>
                <a:t>benaderen met vloeiende lijn</a:t>
              </a:r>
            </a:p>
          </p:txBody>
        </p:sp>
        <p:cxnSp>
          <p:nvCxnSpPr>
            <p:cNvPr id="22" name="Rechte verbindingslijn met pijl 21"/>
            <p:cNvCxnSpPr/>
            <p:nvPr/>
          </p:nvCxnSpPr>
          <p:spPr bwMode="auto">
            <a:xfrm flipH="1">
              <a:off x="4146997" y="2888343"/>
              <a:ext cx="1460118" cy="79501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ep 11"/>
          <p:cNvGrpSpPr/>
          <p:nvPr/>
        </p:nvGrpSpPr>
        <p:grpSpPr>
          <a:xfrm>
            <a:off x="2345889" y="4710905"/>
            <a:ext cx="1980220" cy="1356112"/>
            <a:chOff x="5337085" y="1532231"/>
            <a:chExt cx="1980220" cy="1356112"/>
          </a:xfrm>
        </p:grpSpPr>
        <p:sp>
          <p:nvSpPr>
            <p:cNvPr id="15" name="Rechthoek 14"/>
            <p:cNvSpPr/>
            <p:nvPr/>
          </p:nvSpPr>
          <p:spPr>
            <a:xfrm>
              <a:off x="5337085" y="2303568"/>
              <a:ext cx="198022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b="1" dirty="0" smtClean="0">
                  <a:latin typeface="Arial" charset="0"/>
                  <a:ea typeface="+mj-ea"/>
                  <a:cs typeface="+mj-cs"/>
                </a:rPr>
                <a:t>het meeste in het midden</a:t>
              </a:r>
            </a:p>
          </p:txBody>
        </p:sp>
        <p:cxnSp>
          <p:nvCxnSpPr>
            <p:cNvPr id="18" name="Rechte verbindingslijn met pijl 17"/>
            <p:cNvCxnSpPr>
              <a:stCxn id="15" idx="0"/>
            </p:cNvCxnSpPr>
            <p:nvPr/>
          </p:nvCxnSpPr>
          <p:spPr bwMode="auto">
            <a:xfrm flipV="1">
              <a:off x="6327195" y="1532231"/>
              <a:ext cx="245891" cy="77133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" name="Groep 18"/>
          <p:cNvGrpSpPr/>
          <p:nvPr/>
        </p:nvGrpSpPr>
        <p:grpSpPr>
          <a:xfrm>
            <a:off x="4797026" y="4932610"/>
            <a:ext cx="2700298" cy="1134407"/>
            <a:chOff x="4617007" y="1753936"/>
            <a:chExt cx="2700298" cy="1134407"/>
          </a:xfrm>
        </p:grpSpPr>
        <p:sp>
          <p:nvSpPr>
            <p:cNvPr id="20" name="Rechthoek 19"/>
            <p:cNvSpPr/>
            <p:nvPr/>
          </p:nvSpPr>
          <p:spPr>
            <a:xfrm>
              <a:off x="5337085" y="2303568"/>
              <a:ext cx="198022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b="1" dirty="0" smtClean="0">
                  <a:latin typeface="Arial" charset="0"/>
                  <a:ea typeface="+mj-ea"/>
                  <a:cs typeface="+mj-cs"/>
                </a:rPr>
                <a:t>het minste aan de zijkanten</a:t>
              </a:r>
            </a:p>
          </p:txBody>
        </p:sp>
        <p:cxnSp>
          <p:nvCxnSpPr>
            <p:cNvPr id="21" name="Rechte verbindingslijn met pijl 20"/>
            <p:cNvCxnSpPr/>
            <p:nvPr/>
          </p:nvCxnSpPr>
          <p:spPr bwMode="auto">
            <a:xfrm flipH="1" flipV="1">
              <a:off x="4617007" y="1753936"/>
              <a:ext cx="855093" cy="54963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9480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4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Normaalverdeling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825700" y="1078620"/>
            <a:ext cx="7000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voorbeelden</a:t>
            </a:r>
            <a:endParaRPr lang="nl-NL" sz="1800" b="1" i="1" dirty="0" smtClean="0">
              <a:solidFill>
                <a:srgbClr val="FF0000"/>
              </a:solidFill>
              <a:latin typeface="Arial" charset="0"/>
              <a:ea typeface="+mj-ea"/>
              <a:cs typeface="+mj-cs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36" y="1655621"/>
            <a:ext cx="4190786" cy="319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63" y="1700769"/>
            <a:ext cx="4374717" cy="320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ep 11"/>
          <p:cNvGrpSpPr/>
          <p:nvPr/>
        </p:nvGrpSpPr>
        <p:grpSpPr>
          <a:xfrm>
            <a:off x="983413" y="4744723"/>
            <a:ext cx="7588942" cy="1564597"/>
            <a:chOff x="983413" y="4048162"/>
            <a:chExt cx="7588942" cy="1564597"/>
          </a:xfrm>
        </p:grpSpPr>
        <p:sp>
          <p:nvSpPr>
            <p:cNvPr id="15" name="Rechthoek 14"/>
            <p:cNvSpPr/>
            <p:nvPr/>
          </p:nvSpPr>
          <p:spPr>
            <a:xfrm>
              <a:off x="983413" y="5274205"/>
              <a:ext cx="758894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b="1" dirty="0" smtClean="0">
                  <a:latin typeface="Arial" charset="0"/>
                  <a:ea typeface="+mj-ea"/>
                  <a:cs typeface="+mj-cs"/>
                </a:rPr>
                <a:t>de verdeling rond het gemiddelde komt door allerlei </a:t>
              </a:r>
              <a:r>
                <a:rPr lang="nl-NL" sz="1600" b="1" i="1" dirty="0" smtClean="0">
                  <a:solidFill>
                    <a:srgbClr val="FF0000"/>
                  </a:solidFill>
                  <a:latin typeface="Arial" charset="0"/>
                  <a:ea typeface="+mj-ea"/>
                  <a:cs typeface="+mj-cs"/>
                </a:rPr>
                <a:t>toevallige</a:t>
              </a:r>
              <a:r>
                <a:rPr lang="nl-NL" sz="1600" b="1" dirty="0" smtClean="0">
                  <a:latin typeface="Arial" charset="0"/>
                  <a:ea typeface="+mj-ea"/>
                  <a:cs typeface="+mj-cs"/>
                </a:rPr>
                <a:t> invloeden</a:t>
              </a:r>
            </a:p>
          </p:txBody>
        </p:sp>
        <p:cxnSp>
          <p:nvCxnSpPr>
            <p:cNvPr id="18" name="Rechte verbindingslijn met pijl 17"/>
            <p:cNvCxnSpPr/>
            <p:nvPr/>
          </p:nvCxnSpPr>
          <p:spPr bwMode="auto">
            <a:xfrm flipH="1" flipV="1">
              <a:off x="3279005" y="4048162"/>
              <a:ext cx="617920" cy="12260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Rechte verbindingslijn met pijl 18"/>
            <p:cNvCxnSpPr/>
            <p:nvPr/>
          </p:nvCxnSpPr>
          <p:spPr bwMode="auto">
            <a:xfrm flipV="1">
              <a:off x="4031940" y="4149081"/>
              <a:ext cx="1395155" cy="112512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8248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5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Normaalverdeling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206515" y="2420024"/>
            <a:ext cx="2890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broodjes van de bakker</a:t>
            </a:r>
            <a:endParaRPr lang="nl-NL" sz="1800" b="1" i="1" dirty="0" smtClean="0">
              <a:solidFill>
                <a:srgbClr val="FF00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706818" y="1448780"/>
            <a:ext cx="1890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toeval in actie</a:t>
            </a:r>
            <a:endParaRPr lang="nl-NL" sz="1800" b="1" i="1" dirty="0" smtClean="0">
              <a:solidFill>
                <a:srgbClr val="FF0000"/>
              </a:solidFill>
              <a:latin typeface="Arial" charset="0"/>
              <a:ea typeface="+mj-ea"/>
              <a:cs typeface="+mj-cs"/>
            </a:endParaRPr>
          </a:p>
        </p:txBody>
      </p:sp>
      <p:pic>
        <p:nvPicPr>
          <p:cNvPr id="2" name="QrhIFlt07PU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281906" y="1134149"/>
            <a:ext cx="4572000" cy="2571750"/>
          </a:xfrm>
          <a:prstGeom prst="rect">
            <a:avLst/>
          </a:prstGeom>
        </p:spPr>
      </p:pic>
      <p:pic>
        <p:nvPicPr>
          <p:cNvPr id="3" name="03tx4v0i7MA"/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3281906" y="4014065"/>
            <a:ext cx="4572000" cy="2571750"/>
          </a:xfrm>
          <a:prstGeom prst="rect">
            <a:avLst/>
          </a:prstGeom>
        </p:spPr>
      </p:pic>
      <p:sp>
        <p:nvSpPr>
          <p:cNvPr id="13" name="Rechthoek 12"/>
          <p:cNvSpPr/>
          <p:nvPr/>
        </p:nvSpPr>
        <p:spPr>
          <a:xfrm>
            <a:off x="566555" y="5095840"/>
            <a:ext cx="2385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vallende kogeltjes</a:t>
            </a:r>
            <a:endParaRPr lang="nl-NL" sz="1800" b="1" i="1" dirty="0" smtClean="0">
              <a:solidFill>
                <a:srgbClr val="FF0000"/>
              </a:solidFill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940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6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Normaalverdeling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791580" y="1186473"/>
            <a:ext cx="7020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dirty="0" smtClean="0">
                <a:latin typeface="Arial" charset="0"/>
                <a:ea typeface="+mj-ea"/>
                <a:cs typeface="+mj-cs"/>
              </a:rPr>
              <a:t>histogram met steeds  kleinere klassen en heel veel samples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b="1" i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benadert</a:t>
            </a:r>
            <a:r>
              <a:rPr lang="nl-NL" sz="1800" b="1" dirty="0" smtClean="0">
                <a:latin typeface="Arial" charset="0"/>
                <a:ea typeface="+mj-ea"/>
                <a:cs typeface="+mj-cs"/>
              </a:rPr>
              <a:t> de normaalverdeling</a:t>
            </a:r>
          </a:p>
        </p:txBody>
      </p:sp>
      <p:pic>
        <p:nvPicPr>
          <p:cNvPr id="5122" name="Picture 2" descr="http://theskepticalzone.com/wp/wp-content/uploads/2014/01/Moran-generat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90" y="2300873"/>
            <a:ext cx="342900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3084990" y="2300873"/>
            <a:ext cx="5239447" cy="1109664"/>
            <a:chOff x="3084990" y="1763815"/>
            <a:chExt cx="5239447" cy="1109664"/>
          </a:xfrm>
        </p:grpSpPr>
        <p:cxnSp>
          <p:nvCxnSpPr>
            <p:cNvPr id="12" name="Rechte verbindingslijn met pijl 11"/>
            <p:cNvCxnSpPr/>
            <p:nvPr/>
          </p:nvCxnSpPr>
          <p:spPr bwMode="auto">
            <a:xfrm flipH="1">
              <a:off x="3084990" y="2056202"/>
              <a:ext cx="1451006" cy="81727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Rechthoek 12"/>
            <p:cNvSpPr/>
            <p:nvPr/>
          </p:nvSpPr>
          <p:spPr>
            <a:xfrm>
              <a:off x="4535996" y="1763815"/>
              <a:ext cx="378844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nl-NL" sz="1600" b="1" dirty="0">
                  <a:latin typeface="Arial" charset="0"/>
                  <a:ea typeface="+mj-ea"/>
                  <a:cs typeface="+mj-cs"/>
                </a:rPr>
                <a:t>“Klok” vorm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nl-NL" sz="1600" b="1" dirty="0" smtClean="0">
                  <a:latin typeface="Arial" charset="0"/>
                  <a:ea typeface="+mj-ea"/>
                  <a:cs typeface="+mj-cs"/>
                </a:rPr>
                <a:t>Gausscurve</a:t>
              </a:r>
            </a:p>
          </p:txBody>
        </p:sp>
      </p:grpSp>
      <p:pic>
        <p:nvPicPr>
          <p:cNvPr id="5126" name="Picture 6" descr="http://www.had2know.com/images/normal-equa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341" y="4540534"/>
            <a:ext cx="333375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ep 10"/>
          <p:cNvGrpSpPr/>
          <p:nvPr/>
        </p:nvGrpSpPr>
        <p:grpSpPr>
          <a:xfrm>
            <a:off x="5112060" y="2991409"/>
            <a:ext cx="2340260" cy="1514709"/>
            <a:chOff x="5112060" y="2454351"/>
            <a:chExt cx="1116625" cy="1514709"/>
          </a:xfrm>
        </p:grpSpPr>
        <p:sp>
          <p:nvSpPr>
            <p:cNvPr id="18" name="Rechthoek 17"/>
            <p:cNvSpPr/>
            <p:nvPr/>
          </p:nvSpPr>
          <p:spPr>
            <a:xfrm>
              <a:off x="5112060" y="3023955"/>
              <a:ext cx="111662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800" b="1" dirty="0" smtClean="0">
                  <a:latin typeface="Arial" charset="0"/>
                  <a:ea typeface="+mj-ea"/>
                  <a:cs typeface="+mj-cs"/>
                </a:rPr>
                <a:t>formule van Gauss</a:t>
              </a:r>
              <a:endParaRPr lang="nl-NL" sz="1800" b="1" i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endParaRPr>
            </a:p>
          </p:txBody>
        </p:sp>
        <p:cxnSp>
          <p:nvCxnSpPr>
            <p:cNvPr id="19" name="Rechte verbindingslijn met pijl 18"/>
            <p:cNvCxnSpPr/>
            <p:nvPr/>
          </p:nvCxnSpPr>
          <p:spPr bwMode="auto">
            <a:xfrm>
              <a:off x="5348269" y="2454351"/>
              <a:ext cx="0" cy="524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Rechte verbindingslijn met pijl 20"/>
            <p:cNvCxnSpPr/>
            <p:nvPr/>
          </p:nvCxnSpPr>
          <p:spPr bwMode="auto">
            <a:xfrm>
              <a:off x="5348269" y="3444461"/>
              <a:ext cx="0" cy="524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" name="Rechthoek 24"/>
          <p:cNvSpPr/>
          <p:nvPr/>
        </p:nvSpPr>
        <p:spPr>
          <a:xfrm>
            <a:off x="4271039" y="5904275"/>
            <a:ext cx="40223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800" b="1" dirty="0" smtClean="0">
                <a:latin typeface="Arial" charset="0"/>
                <a:ea typeface="+mj-ea"/>
                <a:cs typeface="+mj-cs"/>
              </a:rPr>
              <a:t>hier doen we niks mee (gelukkig)</a:t>
            </a:r>
            <a:endParaRPr lang="nl-NL" sz="1800" b="1" i="1" dirty="0" smtClean="0">
              <a:solidFill>
                <a:srgbClr val="FF0000"/>
              </a:solidFill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158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7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Normaalverdeling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pic>
        <p:nvPicPr>
          <p:cNvPr id="9" name="Afbeelding 8" descr="C:\Documents and Settings\Teo\Mijn documenten\Mijn afbeeldingen\Statistiek 5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6"/>
          <a:stretch>
            <a:fillRect/>
          </a:stretch>
        </p:blipFill>
        <p:spPr bwMode="auto">
          <a:xfrm>
            <a:off x="1694180" y="1712890"/>
            <a:ext cx="5755640" cy="333629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hoek 5"/>
          <p:cNvSpPr/>
          <p:nvPr/>
        </p:nvSpPr>
        <p:spPr>
          <a:xfrm>
            <a:off x="2788926" y="1034443"/>
            <a:ext cx="3493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b="1" dirty="0">
                <a:latin typeface="Arial" charset="0"/>
              </a:rPr>
              <a:t>g</a:t>
            </a:r>
            <a:r>
              <a:rPr lang="nl-NL" sz="1800" b="1" dirty="0" smtClean="0">
                <a:latin typeface="Arial" charset="0"/>
              </a:rPr>
              <a:t>eldt voor een </a:t>
            </a:r>
            <a:r>
              <a:rPr lang="nl-NL" sz="1800" b="1" dirty="0">
                <a:latin typeface="Arial" charset="0"/>
              </a:rPr>
              <a:t>grote populatie</a:t>
            </a:r>
          </a:p>
        </p:txBody>
      </p:sp>
      <p:sp>
        <p:nvSpPr>
          <p:cNvPr id="23" name="Text Box 784"/>
          <p:cNvSpPr txBox="1">
            <a:spLocks noChangeArrowheads="1"/>
          </p:cNvSpPr>
          <p:nvPr/>
        </p:nvSpPr>
        <p:spPr bwMode="auto">
          <a:xfrm>
            <a:off x="4329081" y="4914165"/>
            <a:ext cx="485837" cy="34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l-GR" sz="1600" b="1" i="1" dirty="0">
                <a:latin typeface="Calibri" panose="020F0502020204030204" pitchFamily="34" charset="0"/>
              </a:rPr>
              <a:t>μ</a:t>
            </a:r>
            <a:endParaRPr lang="nl-NL" sz="160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24" name="Ovale toelichting 23"/>
          <p:cNvSpPr/>
          <p:nvPr/>
        </p:nvSpPr>
        <p:spPr bwMode="auto">
          <a:xfrm>
            <a:off x="386535" y="1616786"/>
            <a:ext cx="3831612" cy="610689"/>
          </a:xfrm>
          <a:prstGeom prst="wedgeEllipseCallout">
            <a:avLst>
              <a:gd name="adj1" fmla="val 40869"/>
              <a:gd name="adj2" fmla="val 220008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De standaarddeviatie zit bij het </a:t>
            </a:r>
            <a:r>
              <a:rPr lang="nl-NL" sz="1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buigpunt </a:t>
            </a:r>
            <a:r>
              <a:rPr lang="nl-NL" sz="1400" b="1" dirty="0" smtClean="0">
                <a:latin typeface="Calibri" panose="020F0502020204030204" pitchFamily="34" charset="0"/>
              </a:rPr>
              <a:t>van de grafiek</a:t>
            </a:r>
            <a:endParaRPr kumimoji="0" lang="nl-NL" sz="1400" b="1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882390" y="4479350"/>
            <a:ext cx="689610" cy="344805"/>
            <a:chOff x="3882390" y="4479350"/>
            <a:chExt cx="689610" cy="344805"/>
          </a:xfrm>
        </p:grpSpPr>
        <p:cxnSp>
          <p:nvCxnSpPr>
            <p:cNvPr id="19" name="Rechte verbindingslijn met pijl 18"/>
            <p:cNvCxnSpPr/>
            <p:nvPr/>
          </p:nvCxnSpPr>
          <p:spPr bwMode="auto">
            <a:xfrm flipH="1">
              <a:off x="3882390" y="4824155"/>
              <a:ext cx="68961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 Box 784"/>
            <p:cNvSpPr txBox="1">
              <a:spLocks noChangeArrowheads="1"/>
            </p:cNvSpPr>
            <p:nvPr/>
          </p:nvSpPr>
          <p:spPr bwMode="auto">
            <a:xfrm>
              <a:off x="3984276" y="4479350"/>
              <a:ext cx="485837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grpSp>
        <p:nvGrpSpPr>
          <p:cNvPr id="57" name="Groep 56"/>
          <p:cNvGrpSpPr/>
          <p:nvPr/>
        </p:nvGrpSpPr>
        <p:grpSpPr>
          <a:xfrm>
            <a:off x="4557465" y="4479350"/>
            <a:ext cx="689610" cy="344805"/>
            <a:chOff x="3882390" y="4479350"/>
            <a:chExt cx="689610" cy="344805"/>
          </a:xfrm>
        </p:grpSpPr>
        <p:cxnSp>
          <p:nvCxnSpPr>
            <p:cNvPr id="58" name="Rechte verbindingslijn met pijl 57"/>
            <p:cNvCxnSpPr/>
            <p:nvPr/>
          </p:nvCxnSpPr>
          <p:spPr bwMode="auto">
            <a:xfrm flipH="1">
              <a:off x="3882390" y="4824155"/>
              <a:ext cx="68961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Text Box 784"/>
            <p:cNvSpPr txBox="1">
              <a:spLocks noChangeArrowheads="1"/>
            </p:cNvSpPr>
            <p:nvPr/>
          </p:nvSpPr>
          <p:spPr bwMode="auto">
            <a:xfrm>
              <a:off x="3984276" y="4479350"/>
              <a:ext cx="485837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5247075" y="4461341"/>
            <a:ext cx="689610" cy="344805"/>
            <a:chOff x="3882390" y="4479350"/>
            <a:chExt cx="689610" cy="344805"/>
          </a:xfrm>
        </p:grpSpPr>
        <p:cxnSp>
          <p:nvCxnSpPr>
            <p:cNvPr id="61" name="Rechte verbindingslijn met pijl 60"/>
            <p:cNvCxnSpPr/>
            <p:nvPr/>
          </p:nvCxnSpPr>
          <p:spPr bwMode="auto">
            <a:xfrm flipH="1">
              <a:off x="3882390" y="4824155"/>
              <a:ext cx="68961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Text Box 784"/>
            <p:cNvSpPr txBox="1">
              <a:spLocks noChangeArrowheads="1"/>
            </p:cNvSpPr>
            <p:nvPr/>
          </p:nvSpPr>
          <p:spPr bwMode="auto">
            <a:xfrm>
              <a:off x="3984276" y="4479350"/>
              <a:ext cx="485837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grpSp>
        <p:nvGrpSpPr>
          <p:cNvPr id="63" name="Groep 62"/>
          <p:cNvGrpSpPr/>
          <p:nvPr/>
        </p:nvGrpSpPr>
        <p:grpSpPr>
          <a:xfrm>
            <a:off x="5936685" y="4461341"/>
            <a:ext cx="689610" cy="344805"/>
            <a:chOff x="3882390" y="4479350"/>
            <a:chExt cx="689610" cy="344805"/>
          </a:xfrm>
        </p:grpSpPr>
        <p:cxnSp>
          <p:nvCxnSpPr>
            <p:cNvPr id="64" name="Rechte verbindingslijn met pijl 63"/>
            <p:cNvCxnSpPr/>
            <p:nvPr/>
          </p:nvCxnSpPr>
          <p:spPr bwMode="auto">
            <a:xfrm flipH="1">
              <a:off x="3882390" y="4824155"/>
              <a:ext cx="68961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" name="Text Box 784"/>
            <p:cNvSpPr txBox="1">
              <a:spLocks noChangeArrowheads="1"/>
            </p:cNvSpPr>
            <p:nvPr/>
          </p:nvSpPr>
          <p:spPr bwMode="auto">
            <a:xfrm>
              <a:off x="3984276" y="4479350"/>
              <a:ext cx="485837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grpSp>
        <p:nvGrpSpPr>
          <p:cNvPr id="66" name="Groep 65"/>
          <p:cNvGrpSpPr/>
          <p:nvPr/>
        </p:nvGrpSpPr>
        <p:grpSpPr>
          <a:xfrm>
            <a:off x="6642230" y="4456496"/>
            <a:ext cx="689610" cy="344805"/>
            <a:chOff x="3882390" y="4479350"/>
            <a:chExt cx="689610" cy="344805"/>
          </a:xfrm>
        </p:grpSpPr>
        <p:cxnSp>
          <p:nvCxnSpPr>
            <p:cNvPr id="67" name="Rechte verbindingslijn met pijl 66"/>
            <p:cNvCxnSpPr/>
            <p:nvPr/>
          </p:nvCxnSpPr>
          <p:spPr bwMode="auto">
            <a:xfrm flipH="1">
              <a:off x="3882390" y="4824155"/>
              <a:ext cx="68961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Text Box 784"/>
            <p:cNvSpPr txBox="1">
              <a:spLocks noChangeArrowheads="1"/>
            </p:cNvSpPr>
            <p:nvPr/>
          </p:nvSpPr>
          <p:spPr bwMode="auto">
            <a:xfrm>
              <a:off x="3984276" y="4479350"/>
              <a:ext cx="485837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grpSp>
        <p:nvGrpSpPr>
          <p:cNvPr id="69" name="Groep 68"/>
          <p:cNvGrpSpPr/>
          <p:nvPr/>
        </p:nvGrpSpPr>
        <p:grpSpPr>
          <a:xfrm>
            <a:off x="3192780" y="4479350"/>
            <a:ext cx="689610" cy="344805"/>
            <a:chOff x="3882390" y="4479350"/>
            <a:chExt cx="689610" cy="344805"/>
          </a:xfrm>
        </p:grpSpPr>
        <p:cxnSp>
          <p:nvCxnSpPr>
            <p:cNvPr id="70" name="Rechte verbindingslijn met pijl 69"/>
            <p:cNvCxnSpPr/>
            <p:nvPr/>
          </p:nvCxnSpPr>
          <p:spPr bwMode="auto">
            <a:xfrm flipH="1">
              <a:off x="3882390" y="4824155"/>
              <a:ext cx="68961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1" name="Text Box 784"/>
            <p:cNvSpPr txBox="1">
              <a:spLocks noChangeArrowheads="1"/>
            </p:cNvSpPr>
            <p:nvPr/>
          </p:nvSpPr>
          <p:spPr bwMode="auto">
            <a:xfrm>
              <a:off x="3984276" y="4479350"/>
              <a:ext cx="485837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grpSp>
        <p:nvGrpSpPr>
          <p:cNvPr id="72" name="Groep 71"/>
          <p:cNvGrpSpPr/>
          <p:nvPr/>
        </p:nvGrpSpPr>
        <p:grpSpPr>
          <a:xfrm>
            <a:off x="2503170" y="4461341"/>
            <a:ext cx="689610" cy="344805"/>
            <a:chOff x="3882390" y="4479350"/>
            <a:chExt cx="689610" cy="344805"/>
          </a:xfrm>
        </p:grpSpPr>
        <p:cxnSp>
          <p:nvCxnSpPr>
            <p:cNvPr id="73" name="Rechte verbindingslijn met pijl 72"/>
            <p:cNvCxnSpPr/>
            <p:nvPr/>
          </p:nvCxnSpPr>
          <p:spPr bwMode="auto">
            <a:xfrm flipH="1">
              <a:off x="3882390" y="4824155"/>
              <a:ext cx="68961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" name="Text Box 784"/>
            <p:cNvSpPr txBox="1">
              <a:spLocks noChangeArrowheads="1"/>
            </p:cNvSpPr>
            <p:nvPr/>
          </p:nvSpPr>
          <p:spPr bwMode="auto">
            <a:xfrm>
              <a:off x="3984276" y="4479350"/>
              <a:ext cx="485837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grpSp>
        <p:nvGrpSpPr>
          <p:cNvPr id="75" name="Groep 74"/>
          <p:cNvGrpSpPr/>
          <p:nvPr/>
        </p:nvGrpSpPr>
        <p:grpSpPr>
          <a:xfrm>
            <a:off x="1782387" y="4468959"/>
            <a:ext cx="689610" cy="344805"/>
            <a:chOff x="3882390" y="4479350"/>
            <a:chExt cx="689610" cy="344805"/>
          </a:xfrm>
        </p:grpSpPr>
        <p:cxnSp>
          <p:nvCxnSpPr>
            <p:cNvPr id="76" name="Rechte verbindingslijn met pijl 75"/>
            <p:cNvCxnSpPr/>
            <p:nvPr/>
          </p:nvCxnSpPr>
          <p:spPr bwMode="auto">
            <a:xfrm flipH="1">
              <a:off x="3882390" y="4824155"/>
              <a:ext cx="689610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7" name="Text Box 784"/>
            <p:cNvSpPr txBox="1">
              <a:spLocks noChangeArrowheads="1"/>
            </p:cNvSpPr>
            <p:nvPr/>
          </p:nvSpPr>
          <p:spPr bwMode="auto">
            <a:xfrm>
              <a:off x="3984276" y="4479350"/>
              <a:ext cx="485837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sp>
        <p:nvSpPr>
          <p:cNvPr id="78" name="Ovale toelichting 77"/>
          <p:cNvSpPr/>
          <p:nvPr/>
        </p:nvSpPr>
        <p:spPr bwMode="auto">
          <a:xfrm>
            <a:off x="3571257" y="5479150"/>
            <a:ext cx="1990853" cy="610689"/>
          </a:xfrm>
          <a:prstGeom prst="wedgeEllipseCallout">
            <a:avLst>
              <a:gd name="adj1" fmla="val 790"/>
              <a:gd name="adj2" fmla="val -77755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>
                <a:latin typeface="Calibri" panose="020F0502020204030204" pitchFamily="34" charset="0"/>
              </a:rPr>
              <a:t>g</a:t>
            </a:r>
            <a:r>
              <a:rPr lang="nl-NL" sz="1400" b="1" dirty="0" smtClean="0">
                <a:latin typeface="Calibri" panose="020F0502020204030204" pitchFamily="34" charset="0"/>
              </a:rPr>
              <a:t>emiddelde van de populatie 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33" name="Ovale toelichting 32"/>
          <p:cNvSpPr/>
          <p:nvPr/>
        </p:nvSpPr>
        <p:spPr bwMode="auto">
          <a:xfrm>
            <a:off x="440649" y="3075690"/>
            <a:ext cx="2407325" cy="610689"/>
          </a:xfrm>
          <a:prstGeom prst="wedgeEllipseCallout">
            <a:avLst>
              <a:gd name="adj1" fmla="val -1885"/>
              <a:gd name="adj2" fmla="val -44013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waar zit de standaarddeviatie?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43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  <p:bldP spid="78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8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Normaalverdeling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pic>
        <p:nvPicPr>
          <p:cNvPr id="9" name="Afbeelding 8" descr="C:\Documents and Settings\Teo\Mijn documenten\Mijn afbeeldingen\Statistiek 5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6"/>
          <a:stretch>
            <a:fillRect/>
          </a:stretch>
        </p:blipFill>
        <p:spPr bwMode="auto">
          <a:xfrm>
            <a:off x="1694180" y="1712890"/>
            <a:ext cx="5755640" cy="33362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ep 3"/>
          <p:cNvGrpSpPr/>
          <p:nvPr/>
        </p:nvGrpSpPr>
        <p:grpSpPr>
          <a:xfrm>
            <a:off x="3874603" y="3609020"/>
            <a:ext cx="1402374" cy="344805"/>
            <a:chOff x="3874603" y="3609020"/>
            <a:chExt cx="1402374" cy="344805"/>
          </a:xfrm>
        </p:grpSpPr>
        <p:sp>
          <p:nvSpPr>
            <p:cNvPr id="10" name="Text Box 779"/>
            <p:cNvSpPr txBox="1">
              <a:spLocks noChangeArrowheads="1"/>
            </p:cNvSpPr>
            <p:nvPr/>
          </p:nvSpPr>
          <p:spPr bwMode="auto">
            <a:xfrm>
              <a:off x="3874603" y="3609020"/>
              <a:ext cx="742402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 sz="1200" b="1" dirty="0" smtClean="0">
                  <a:effectLst/>
                  <a:latin typeface="Arial"/>
                  <a:ea typeface="Times New Roman"/>
                  <a:cs typeface="Times New Roman"/>
                </a:rPr>
                <a:t>34 </a:t>
              </a:r>
              <a:r>
                <a:rPr lang="nl-NL" sz="1200" b="1" dirty="0">
                  <a:effectLst/>
                  <a:latin typeface="Arial"/>
                  <a:ea typeface="Times New Roman"/>
                  <a:cs typeface="Times New Roman"/>
                </a:rPr>
                <a:t>%</a:t>
              </a:r>
              <a:endParaRPr lang="nl-NL" sz="11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1" name="Text Box 780"/>
            <p:cNvSpPr txBox="1">
              <a:spLocks noChangeArrowheads="1"/>
            </p:cNvSpPr>
            <p:nvPr/>
          </p:nvSpPr>
          <p:spPr bwMode="auto">
            <a:xfrm>
              <a:off x="4556897" y="3609020"/>
              <a:ext cx="720080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 sz="1200" b="1" dirty="0" smtClean="0">
                  <a:effectLst/>
                  <a:latin typeface="Arial"/>
                  <a:ea typeface="Times New Roman"/>
                  <a:cs typeface="Times New Roman"/>
                </a:rPr>
                <a:t>34 </a:t>
              </a:r>
              <a:r>
                <a:rPr lang="nl-NL" sz="1200" b="1" dirty="0">
                  <a:effectLst/>
                  <a:latin typeface="Arial"/>
                  <a:ea typeface="Times New Roman"/>
                  <a:cs typeface="Times New Roman"/>
                </a:rPr>
                <a:t>%</a:t>
              </a:r>
              <a:endParaRPr lang="nl-NL" sz="11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3192780" y="4419110"/>
            <a:ext cx="2758440" cy="351955"/>
            <a:chOff x="3192780" y="4419110"/>
            <a:chExt cx="2758440" cy="351955"/>
          </a:xfrm>
        </p:grpSpPr>
        <p:sp>
          <p:nvSpPr>
            <p:cNvPr id="12" name="Text Box 781"/>
            <p:cNvSpPr txBox="1">
              <a:spLocks noChangeArrowheads="1"/>
            </p:cNvSpPr>
            <p:nvPr/>
          </p:nvSpPr>
          <p:spPr bwMode="auto">
            <a:xfrm>
              <a:off x="5261610" y="4426260"/>
              <a:ext cx="689610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 sz="1200" b="1" dirty="0" smtClean="0">
                  <a:effectLst/>
                  <a:latin typeface="Arial"/>
                  <a:ea typeface="Times New Roman"/>
                  <a:cs typeface="Times New Roman"/>
                </a:rPr>
                <a:t>13,6 </a:t>
              </a:r>
              <a:r>
                <a:rPr lang="nl-NL" sz="1200" b="1" dirty="0">
                  <a:effectLst/>
                  <a:latin typeface="Arial"/>
                  <a:ea typeface="Times New Roman"/>
                  <a:cs typeface="Times New Roman"/>
                </a:rPr>
                <a:t>%</a:t>
              </a:r>
              <a:endParaRPr lang="nl-NL" sz="11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3" name="Text Box 782"/>
            <p:cNvSpPr txBox="1">
              <a:spLocks noChangeArrowheads="1"/>
            </p:cNvSpPr>
            <p:nvPr/>
          </p:nvSpPr>
          <p:spPr bwMode="auto">
            <a:xfrm>
              <a:off x="3192780" y="4419110"/>
              <a:ext cx="689610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 sz="1200" b="1" dirty="0" smtClean="0">
                  <a:effectLst/>
                  <a:latin typeface="Arial"/>
                  <a:ea typeface="Times New Roman"/>
                  <a:cs typeface="Times New Roman"/>
                </a:rPr>
                <a:t>13,6 </a:t>
              </a:r>
              <a:r>
                <a:rPr lang="nl-NL" sz="1200" b="1" dirty="0">
                  <a:effectLst/>
                  <a:latin typeface="Arial"/>
                  <a:ea typeface="Times New Roman"/>
                  <a:cs typeface="Times New Roman"/>
                </a:rPr>
                <a:t>%</a:t>
              </a:r>
              <a:endParaRPr lang="nl-NL" sz="11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sp>
        <p:nvSpPr>
          <p:cNvPr id="15" name="Ovale toelichting 14"/>
          <p:cNvSpPr/>
          <p:nvPr/>
        </p:nvSpPr>
        <p:spPr bwMode="auto">
          <a:xfrm>
            <a:off x="4380219" y="1712703"/>
            <a:ext cx="3831612" cy="610689"/>
          </a:xfrm>
          <a:prstGeom prst="wedgeEllipseCallout">
            <a:avLst>
              <a:gd name="adj1" fmla="val -36962"/>
              <a:gd name="adj2" fmla="val 112814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>
                <a:latin typeface="Calibri" panose="020F0502020204030204" pitchFamily="34" charset="0"/>
              </a:rPr>
              <a:t>a</a:t>
            </a:r>
            <a:r>
              <a:rPr lang="nl-NL" sz="1400" b="1" dirty="0" smtClean="0">
                <a:latin typeface="Calibri" panose="020F0502020204030204" pitchFamily="34" charset="0"/>
              </a:rPr>
              <a:t>lles onder de curve = 100 %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788926" y="1034443"/>
            <a:ext cx="3493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b="1" dirty="0">
                <a:latin typeface="Arial" charset="0"/>
              </a:rPr>
              <a:t>g</a:t>
            </a:r>
            <a:r>
              <a:rPr lang="nl-NL" sz="1800" b="1" dirty="0" smtClean="0">
                <a:latin typeface="Arial" charset="0"/>
              </a:rPr>
              <a:t>eldt voor een </a:t>
            </a:r>
            <a:r>
              <a:rPr lang="nl-NL" sz="1800" b="1" dirty="0">
                <a:latin typeface="Arial" charset="0"/>
              </a:rPr>
              <a:t>grote populatie</a:t>
            </a:r>
          </a:p>
        </p:txBody>
      </p:sp>
      <p:sp>
        <p:nvSpPr>
          <p:cNvPr id="23" name="Text Box 784"/>
          <p:cNvSpPr txBox="1">
            <a:spLocks noChangeArrowheads="1"/>
          </p:cNvSpPr>
          <p:nvPr/>
        </p:nvSpPr>
        <p:spPr bwMode="auto">
          <a:xfrm>
            <a:off x="4329081" y="4914165"/>
            <a:ext cx="485837" cy="34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l-GR" sz="1600" b="1" i="1" dirty="0">
                <a:latin typeface="Calibri" panose="020F0502020204030204" pitchFamily="34" charset="0"/>
              </a:rPr>
              <a:t>μ</a:t>
            </a:r>
            <a:endParaRPr lang="nl-NL" sz="1600" dirty="0">
              <a:effectLst/>
              <a:latin typeface="Arial"/>
              <a:ea typeface="Times New Roman"/>
              <a:cs typeface="Times New Roman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4965331" y="5014297"/>
            <a:ext cx="2723728" cy="344805"/>
            <a:chOff x="4934161" y="5037987"/>
            <a:chExt cx="2723728" cy="344805"/>
          </a:xfrm>
        </p:grpSpPr>
        <p:sp>
          <p:nvSpPr>
            <p:cNvPr id="43" name="Text Box 784"/>
            <p:cNvSpPr txBox="1">
              <a:spLocks noChangeArrowheads="1"/>
            </p:cNvSpPr>
            <p:nvPr/>
          </p:nvSpPr>
          <p:spPr bwMode="auto">
            <a:xfrm>
              <a:off x="4934161" y="5037987"/>
              <a:ext cx="672254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 i="1" dirty="0" smtClean="0">
                  <a:latin typeface="Calibri" panose="020F0502020204030204" pitchFamily="34" charset="0"/>
                </a:rPr>
                <a:t>+</a:t>
              </a:r>
              <a:r>
                <a:rPr lang="en-US" sz="1600" b="1" dirty="0" smtClean="0">
                  <a:latin typeface="Calibri" panose="020F0502020204030204" pitchFamily="34" charset="0"/>
                </a:rPr>
                <a:t>1</a:t>
              </a: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44" name="Text Box 784"/>
            <p:cNvSpPr txBox="1">
              <a:spLocks noChangeArrowheads="1"/>
            </p:cNvSpPr>
            <p:nvPr/>
          </p:nvSpPr>
          <p:spPr bwMode="auto">
            <a:xfrm>
              <a:off x="5623771" y="5037987"/>
              <a:ext cx="672254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 i="1" dirty="0" smtClean="0">
                  <a:latin typeface="Calibri" panose="020F0502020204030204" pitchFamily="34" charset="0"/>
                </a:rPr>
                <a:t>+</a:t>
              </a:r>
              <a:r>
                <a:rPr lang="en-US" sz="1600" b="1" dirty="0" smtClean="0">
                  <a:latin typeface="Calibri" panose="020F0502020204030204" pitchFamily="34" charset="0"/>
                </a:rPr>
                <a:t>2</a:t>
              </a: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45" name="Text Box 784"/>
            <p:cNvSpPr txBox="1">
              <a:spLocks noChangeArrowheads="1"/>
            </p:cNvSpPr>
            <p:nvPr/>
          </p:nvSpPr>
          <p:spPr bwMode="auto">
            <a:xfrm>
              <a:off x="6327195" y="5037987"/>
              <a:ext cx="672254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 i="1" dirty="0" smtClean="0">
                  <a:latin typeface="Calibri" panose="020F0502020204030204" pitchFamily="34" charset="0"/>
                </a:rPr>
                <a:t>+</a:t>
              </a:r>
              <a:r>
                <a:rPr lang="en-US" sz="1600" b="1" dirty="0" smtClean="0">
                  <a:latin typeface="Calibri" panose="020F0502020204030204" pitchFamily="34" charset="0"/>
                </a:rPr>
                <a:t>3</a:t>
              </a: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46" name="Text Box 784"/>
            <p:cNvSpPr txBox="1">
              <a:spLocks noChangeArrowheads="1"/>
            </p:cNvSpPr>
            <p:nvPr/>
          </p:nvSpPr>
          <p:spPr bwMode="auto">
            <a:xfrm>
              <a:off x="6985635" y="5037987"/>
              <a:ext cx="672254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 i="1" dirty="0" smtClean="0">
                  <a:latin typeface="Calibri" panose="020F0502020204030204" pitchFamily="34" charset="0"/>
                </a:rPr>
                <a:t>+</a:t>
              </a:r>
              <a:r>
                <a:rPr lang="en-US" sz="1600" b="1" dirty="0" smtClean="0">
                  <a:latin typeface="Calibri" panose="020F0502020204030204" pitchFamily="34" charset="0"/>
                </a:rPr>
                <a:t>4</a:t>
              </a: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latin typeface="Arial"/>
                <a:ea typeface="Times New Roman"/>
                <a:cs typeface="Times New Roman"/>
              </a:endParaRPr>
            </a:p>
          </p:txBody>
        </p:sp>
      </p:grpSp>
      <p:grpSp>
        <p:nvGrpSpPr>
          <p:cNvPr id="3" name="Groep 2"/>
          <p:cNvGrpSpPr/>
          <p:nvPr/>
        </p:nvGrpSpPr>
        <p:grpSpPr>
          <a:xfrm>
            <a:off x="1454938" y="5024387"/>
            <a:ext cx="2763579" cy="347212"/>
            <a:chOff x="1454938" y="5024387"/>
            <a:chExt cx="2763579" cy="347212"/>
          </a:xfrm>
        </p:grpSpPr>
        <p:sp>
          <p:nvSpPr>
            <p:cNvPr id="47" name="Text Box 784"/>
            <p:cNvSpPr txBox="1">
              <a:spLocks noChangeArrowheads="1"/>
            </p:cNvSpPr>
            <p:nvPr/>
          </p:nvSpPr>
          <p:spPr bwMode="auto">
            <a:xfrm>
              <a:off x="3546263" y="5026794"/>
              <a:ext cx="672254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 i="1" dirty="0">
                  <a:latin typeface="Calibri" panose="020F0502020204030204" pitchFamily="34" charset="0"/>
                </a:rPr>
                <a:t>-</a:t>
              </a:r>
              <a:r>
                <a:rPr lang="en-US" sz="1600" b="1" dirty="0" smtClean="0">
                  <a:latin typeface="Calibri" panose="020F0502020204030204" pitchFamily="34" charset="0"/>
                </a:rPr>
                <a:t>1</a:t>
              </a: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48" name="Text Box 784"/>
            <p:cNvSpPr txBox="1">
              <a:spLocks noChangeArrowheads="1"/>
            </p:cNvSpPr>
            <p:nvPr/>
          </p:nvSpPr>
          <p:spPr bwMode="auto">
            <a:xfrm>
              <a:off x="2819626" y="5026794"/>
              <a:ext cx="672254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 i="1" dirty="0" smtClean="0">
                  <a:latin typeface="Calibri" panose="020F0502020204030204" pitchFamily="34" charset="0"/>
                </a:rPr>
                <a:t>-</a:t>
              </a:r>
              <a:r>
                <a:rPr lang="en-US" sz="1600" b="1" dirty="0" smtClean="0">
                  <a:latin typeface="Calibri" panose="020F0502020204030204" pitchFamily="34" charset="0"/>
                </a:rPr>
                <a:t>2</a:t>
              </a: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49" name="Text Box 784"/>
            <p:cNvSpPr txBox="1">
              <a:spLocks noChangeArrowheads="1"/>
            </p:cNvSpPr>
            <p:nvPr/>
          </p:nvSpPr>
          <p:spPr bwMode="auto">
            <a:xfrm>
              <a:off x="2144551" y="5024388"/>
              <a:ext cx="672254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 i="1" dirty="0" smtClean="0">
                  <a:latin typeface="Calibri" panose="020F0502020204030204" pitchFamily="34" charset="0"/>
                </a:rPr>
                <a:t>-</a:t>
              </a:r>
              <a:r>
                <a:rPr lang="en-US" sz="1600" b="1" dirty="0">
                  <a:latin typeface="Calibri" panose="020F0502020204030204" pitchFamily="34" charset="0"/>
                </a:rPr>
                <a:t>3</a:t>
              </a: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50" name="Text Box 784"/>
            <p:cNvSpPr txBox="1">
              <a:spLocks noChangeArrowheads="1"/>
            </p:cNvSpPr>
            <p:nvPr/>
          </p:nvSpPr>
          <p:spPr bwMode="auto">
            <a:xfrm>
              <a:off x="1454938" y="5024387"/>
              <a:ext cx="672254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b="1" i="1" dirty="0" smtClean="0">
                  <a:latin typeface="Calibri" panose="020F0502020204030204" pitchFamily="34" charset="0"/>
                </a:rPr>
                <a:t>-</a:t>
              </a:r>
              <a:r>
                <a:rPr lang="en-US" sz="1600" b="1" dirty="0" smtClean="0">
                  <a:latin typeface="Calibri" panose="020F0502020204030204" pitchFamily="34" charset="0"/>
                </a:rPr>
                <a:t>4</a:t>
              </a:r>
              <a:r>
                <a:rPr lang="el-GR" sz="1600" b="1" i="1" dirty="0" smtClean="0">
                  <a:latin typeface="Calibri" panose="020F0502020204030204" pitchFamily="34" charset="0"/>
                </a:rPr>
                <a:t>σ</a:t>
              </a:r>
              <a:endParaRPr lang="nl-NL" sz="1600" dirty="0">
                <a:latin typeface="Arial"/>
                <a:ea typeface="Times New Roman"/>
                <a:cs typeface="Times New Roman"/>
              </a:endParaRPr>
            </a:p>
          </p:txBody>
        </p:sp>
      </p:grpSp>
      <p:grpSp>
        <p:nvGrpSpPr>
          <p:cNvPr id="26" name="Groep 25"/>
          <p:cNvGrpSpPr/>
          <p:nvPr/>
        </p:nvGrpSpPr>
        <p:grpSpPr>
          <a:xfrm>
            <a:off x="2480678" y="4149080"/>
            <a:ext cx="4168830" cy="765085"/>
            <a:chOff x="2480678" y="4149080"/>
            <a:chExt cx="4168830" cy="765085"/>
          </a:xfrm>
        </p:grpSpPr>
        <p:grpSp>
          <p:nvGrpSpPr>
            <p:cNvPr id="21" name="Groep 20"/>
            <p:cNvGrpSpPr/>
            <p:nvPr/>
          </p:nvGrpSpPr>
          <p:grpSpPr>
            <a:xfrm>
              <a:off x="2480678" y="4149080"/>
              <a:ext cx="4168830" cy="346208"/>
              <a:chOff x="2480678" y="4149080"/>
              <a:chExt cx="4168830" cy="346208"/>
            </a:xfrm>
          </p:grpSpPr>
          <p:sp>
            <p:nvSpPr>
              <p:cNvPr id="14" name="Text Box 784"/>
              <p:cNvSpPr txBox="1">
                <a:spLocks noChangeArrowheads="1"/>
              </p:cNvSpPr>
              <p:nvPr/>
            </p:nvSpPr>
            <p:spPr bwMode="auto">
              <a:xfrm>
                <a:off x="5959898" y="4149080"/>
                <a:ext cx="689610" cy="344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nl-NL" sz="1200" b="1" dirty="0" smtClean="0">
                    <a:effectLst/>
                    <a:latin typeface="Arial"/>
                    <a:ea typeface="Times New Roman"/>
                    <a:cs typeface="Times New Roman"/>
                  </a:rPr>
                  <a:t>2,2 </a:t>
                </a:r>
                <a:r>
                  <a:rPr lang="nl-NL" sz="1200" b="1" dirty="0">
                    <a:effectLst/>
                    <a:latin typeface="Arial"/>
                    <a:ea typeface="Times New Roman"/>
                    <a:cs typeface="Times New Roman"/>
                  </a:rPr>
                  <a:t>%</a:t>
                </a:r>
                <a:endParaRPr lang="nl-NL" sz="1100" dirty="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  <p:sp>
            <p:nvSpPr>
              <p:cNvPr id="16" name="Text Box 785"/>
              <p:cNvSpPr txBox="1">
                <a:spLocks noChangeArrowheads="1"/>
              </p:cNvSpPr>
              <p:nvPr/>
            </p:nvSpPr>
            <p:spPr bwMode="auto">
              <a:xfrm>
                <a:off x="2480678" y="4150483"/>
                <a:ext cx="689610" cy="3448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nl-NL" sz="1200" b="1" dirty="0" smtClean="0">
                    <a:effectLst/>
                    <a:latin typeface="Arial"/>
                    <a:ea typeface="Times New Roman"/>
                    <a:cs typeface="Times New Roman"/>
                  </a:rPr>
                  <a:t>2,2 </a:t>
                </a:r>
                <a:r>
                  <a:rPr lang="nl-NL" sz="1200" b="1" dirty="0">
                    <a:effectLst/>
                    <a:latin typeface="Arial"/>
                    <a:ea typeface="Times New Roman"/>
                    <a:cs typeface="Times New Roman"/>
                  </a:rPr>
                  <a:t>%</a:t>
                </a:r>
                <a:endParaRPr lang="nl-NL" sz="1100" dirty="0"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</p:grpSp>
        <p:cxnSp>
          <p:nvCxnSpPr>
            <p:cNvPr id="56" name="Rechte verbindingslijn met pijl 55"/>
            <p:cNvCxnSpPr/>
            <p:nvPr/>
          </p:nvCxnSpPr>
          <p:spPr bwMode="auto">
            <a:xfrm>
              <a:off x="6147175" y="4389566"/>
              <a:ext cx="0" cy="524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Rechte verbindingslijn met pijl 77"/>
            <p:cNvCxnSpPr/>
            <p:nvPr/>
          </p:nvCxnSpPr>
          <p:spPr bwMode="auto">
            <a:xfrm>
              <a:off x="2951820" y="4353883"/>
              <a:ext cx="0" cy="52459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1" name="Groep 30"/>
          <p:cNvGrpSpPr/>
          <p:nvPr/>
        </p:nvGrpSpPr>
        <p:grpSpPr>
          <a:xfrm>
            <a:off x="1799746" y="4145204"/>
            <a:ext cx="5562307" cy="839445"/>
            <a:chOff x="1799746" y="4145204"/>
            <a:chExt cx="5562307" cy="839445"/>
          </a:xfrm>
        </p:grpSpPr>
        <p:sp>
          <p:nvSpPr>
            <p:cNvPr id="17" name="Text Box 786"/>
            <p:cNvSpPr txBox="1">
              <a:spLocks noChangeArrowheads="1"/>
            </p:cNvSpPr>
            <p:nvPr/>
          </p:nvSpPr>
          <p:spPr bwMode="auto">
            <a:xfrm>
              <a:off x="6672443" y="4150483"/>
              <a:ext cx="689610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 sz="1200" b="1" dirty="0">
                  <a:effectLst/>
                  <a:latin typeface="Arial"/>
                  <a:ea typeface="Times New Roman"/>
                  <a:cs typeface="Times New Roman"/>
                </a:rPr>
                <a:t>0,2 %</a:t>
              </a:r>
              <a:endParaRPr lang="nl-NL" sz="11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8" name="Text Box 787"/>
            <p:cNvSpPr txBox="1">
              <a:spLocks noChangeArrowheads="1"/>
            </p:cNvSpPr>
            <p:nvPr/>
          </p:nvSpPr>
          <p:spPr bwMode="auto">
            <a:xfrm>
              <a:off x="1799746" y="4145204"/>
              <a:ext cx="689610" cy="34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l-NL" sz="1200" b="1" dirty="0">
                  <a:effectLst/>
                  <a:latin typeface="Arial"/>
                  <a:ea typeface="Times New Roman"/>
                  <a:cs typeface="Times New Roman"/>
                </a:rPr>
                <a:t>0,2 %</a:t>
              </a:r>
              <a:endParaRPr lang="nl-NL" sz="110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cxnSp>
          <p:nvCxnSpPr>
            <p:cNvPr id="79" name="Rechte verbindingslijn met pijl 78"/>
            <p:cNvCxnSpPr/>
            <p:nvPr/>
          </p:nvCxnSpPr>
          <p:spPr bwMode="auto">
            <a:xfrm>
              <a:off x="2321750" y="4419110"/>
              <a:ext cx="0" cy="54075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Rechte verbindingslijn met pijl 79"/>
            <p:cNvCxnSpPr/>
            <p:nvPr/>
          </p:nvCxnSpPr>
          <p:spPr bwMode="auto">
            <a:xfrm>
              <a:off x="6867255" y="4426260"/>
              <a:ext cx="0" cy="5583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4" name="Groep 33"/>
          <p:cNvGrpSpPr/>
          <p:nvPr/>
        </p:nvGrpSpPr>
        <p:grpSpPr>
          <a:xfrm>
            <a:off x="791580" y="1403775"/>
            <a:ext cx="7556043" cy="624128"/>
            <a:chOff x="684117" y="5634245"/>
            <a:chExt cx="7556043" cy="624128"/>
          </a:xfrm>
        </p:grpSpPr>
        <p:cxnSp>
          <p:nvCxnSpPr>
            <p:cNvPr id="81" name="Rechte verbindingslijn met pijl 80"/>
            <p:cNvCxnSpPr/>
            <p:nvPr/>
          </p:nvCxnSpPr>
          <p:spPr bwMode="auto">
            <a:xfrm flipH="1">
              <a:off x="3033227" y="6258373"/>
              <a:ext cx="2809987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Rechthoek 81"/>
            <p:cNvSpPr/>
            <p:nvPr/>
          </p:nvSpPr>
          <p:spPr>
            <a:xfrm>
              <a:off x="684117" y="5634245"/>
              <a:ext cx="75560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600" b="1" dirty="0" smtClean="0">
                  <a:latin typeface="Arial" charset="0"/>
                </a:rPr>
                <a:t>tussen +2 en -2 standaarddeviaties zit ongeveer 95 % van de hele populatie</a:t>
              </a:r>
              <a:endParaRPr lang="nl-NL" sz="1600" b="1" dirty="0">
                <a:latin typeface="Arial" charset="0"/>
              </a:endParaRPr>
            </a:p>
          </p:txBody>
        </p:sp>
      </p:grpSp>
      <p:grpSp>
        <p:nvGrpSpPr>
          <p:cNvPr id="36" name="Groep 35"/>
          <p:cNvGrpSpPr/>
          <p:nvPr/>
        </p:nvGrpSpPr>
        <p:grpSpPr>
          <a:xfrm>
            <a:off x="5637585" y="5356764"/>
            <a:ext cx="1948669" cy="888170"/>
            <a:chOff x="5637585" y="5356764"/>
            <a:chExt cx="1948669" cy="888170"/>
          </a:xfrm>
        </p:grpSpPr>
        <p:sp>
          <p:nvSpPr>
            <p:cNvPr id="83" name="Ovale toelichting 82"/>
            <p:cNvSpPr/>
            <p:nvPr/>
          </p:nvSpPr>
          <p:spPr bwMode="auto">
            <a:xfrm>
              <a:off x="5637585" y="5634245"/>
              <a:ext cx="1948669" cy="610689"/>
            </a:xfrm>
            <a:prstGeom prst="wedgeEllipseCallout">
              <a:avLst>
                <a:gd name="adj1" fmla="val 790"/>
                <a:gd name="adj2" fmla="val -77755"/>
              </a:avLst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Calibri" panose="020F0502020204030204" pitchFamily="34" charset="0"/>
                </a:rPr>
                <a:t>2,4 </a:t>
              </a:r>
              <a:r>
                <a:rPr lang="en-US" sz="1400" b="1" dirty="0" smtClean="0">
                  <a:latin typeface="Calibri" panose="020F0502020204030204" pitchFamily="34" charset="0"/>
                </a:rPr>
                <a:t>% </a:t>
              </a:r>
              <a:r>
                <a:rPr lang="en-US" sz="1400" b="1" dirty="0" err="1" smtClean="0">
                  <a:latin typeface="Calibri" panose="020F0502020204030204" pitchFamily="34" charset="0"/>
                </a:rPr>
                <a:t>opvallend</a:t>
              </a:r>
              <a:r>
                <a:rPr lang="en-US" sz="1400" b="1" dirty="0" smtClean="0">
                  <a:latin typeface="Calibri" panose="020F0502020204030204" pitchFamily="34" charset="0"/>
                </a:rPr>
                <a:t> </a:t>
              </a:r>
              <a:r>
                <a:rPr lang="en-US" sz="1400" b="1" dirty="0" err="1" smtClean="0">
                  <a:latin typeface="Calibri" panose="020F0502020204030204" pitchFamily="34" charset="0"/>
                </a:rPr>
                <a:t>hoog</a:t>
              </a:r>
              <a:endParaRPr kumimoji="0" lang="nl-NL" sz="14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84" name="Rechte verbindingslijn met pijl 83"/>
            <p:cNvCxnSpPr>
              <a:endCxn id="44" idx="2"/>
            </p:cNvCxnSpPr>
            <p:nvPr/>
          </p:nvCxnSpPr>
          <p:spPr bwMode="auto">
            <a:xfrm flipH="1">
              <a:off x="5991068" y="5356764"/>
              <a:ext cx="1373824" cy="233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5" name="Groep 84"/>
          <p:cNvGrpSpPr/>
          <p:nvPr/>
        </p:nvGrpSpPr>
        <p:grpSpPr>
          <a:xfrm>
            <a:off x="1454938" y="5356764"/>
            <a:ext cx="1948669" cy="888170"/>
            <a:chOff x="5637585" y="5356764"/>
            <a:chExt cx="1948669" cy="888170"/>
          </a:xfrm>
        </p:grpSpPr>
        <p:sp>
          <p:nvSpPr>
            <p:cNvPr id="86" name="Ovale toelichting 85"/>
            <p:cNvSpPr/>
            <p:nvPr/>
          </p:nvSpPr>
          <p:spPr bwMode="auto">
            <a:xfrm>
              <a:off x="5637585" y="5634245"/>
              <a:ext cx="1948669" cy="610689"/>
            </a:xfrm>
            <a:prstGeom prst="wedgeEllipseCallout">
              <a:avLst>
                <a:gd name="adj1" fmla="val 790"/>
                <a:gd name="adj2" fmla="val -77755"/>
              </a:avLst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Calibri" panose="020F0502020204030204" pitchFamily="34" charset="0"/>
                </a:rPr>
                <a:t>2,4 </a:t>
              </a:r>
              <a:r>
                <a:rPr lang="en-US" sz="1400" b="1" dirty="0" smtClean="0">
                  <a:latin typeface="Calibri" panose="020F0502020204030204" pitchFamily="34" charset="0"/>
                </a:rPr>
                <a:t>% </a:t>
              </a:r>
              <a:r>
                <a:rPr lang="en-US" sz="1400" b="1" dirty="0" err="1" smtClean="0">
                  <a:latin typeface="Calibri" panose="020F0502020204030204" pitchFamily="34" charset="0"/>
                </a:rPr>
                <a:t>opvallend</a:t>
              </a:r>
              <a:r>
                <a:rPr lang="en-US" sz="1400" b="1" dirty="0" smtClean="0">
                  <a:latin typeface="Calibri" panose="020F0502020204030204" pitchFamily="34" charset="0"/>
                </a:rPr>
                <a:t> </a:t>
              </a:r>
              <a:r>
                <a:rPr lang="en-US" sz="1400" b="1" dirty="0" err="1" smtClean="0">
                  <a:latin typeface="Calibri" panose="020F0502020204030204" pitchFamily="34" charset="0"/>
                </a:rPr>
                <a:t>laag</a:t>
              </a:r>
              <a:endParaRPr kumimoji="0" lang="nl-NL" sz="14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87" name="Rechte verbindingslijn met pijl 86"/>
            <p:cNvCxnSpPr/>
            <p:nvPr/>
          </p:nvCxnSpPr>
          <p:spPr bwMode="auto">
            <a:xfrm flipH="1">
              <a:off x="5991068" y="5356764"/>
              <a:ext cx="1373824" cy="233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Ovale toelichting 87"/>
          <p:cNvSpPr/>
          <p:nvPr/>
        </p:nvSpPr>
        <p:spPr bwMode="auto">
          <a:xfrm>
            <a:off x="3291022" y="5544235"/>
            <a:ext cx="2531749" cy="1100117"/>
          </a:xfrm>
          <a:prstGeom prst="wedgeEllipseCallout">
            <a:avLst>
              <a:gd name="adj1" fmla="val 67027"/>
              <a:gd name="adj2" fmla="val -7798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Calibri" panose="020F0502020204030204" pitchFamily="34" charset="0"/>
              </a:rPr>
              <a:t>In de </a:t>
            </a:r>
            <a:r>
              <a:rPr lang="en-US" sz="1400" b="1" dirty="0" err="1" smtClean="0">
                <a:latin typeface="Calibri" panose="020F0502020204030204" pitchFamily="34" charset="0"/>
              </a:rPr>
              <a:t>statistiek</a:t>
            </a:r>
            <a:r>
              <a:rPr lang="en-US" sz="1400" b="1" dirty="0" smtClean="0">
                <a:latin typeface="Calibri" panose="020F0502020204030204" pitchFamily="34" charset="0"/>
              </a:rPr>
              <a:t> </a:t>
            </a:r>
            <a:r>
              <a:rPr lang="en-US" sz="1400" b="1" dirty="0" err="1" smtClean="0">
                <a:latin typeface="Calibri" panose="020F0502020204030204" pitchFamily="34" charset="0"/>
              </a:rPr>
              <a:t>wordt</a:t>
            </a:r>
            <a:r>
              <a:rPr lang="en-US" sz="1400" b="1" dirty="0" smtClean="0">
                <a:latin typeface="Calibri" panose="020F0502020204030204" pitchFamily="34" charset="0"/>
              </a:rPr>
              <a:t> “</a:t>
            </a:r>
            <a:r>
              <a:rPr lang="en-US" sz="1400" b="1" dirty="0" err="1" smtClean="0">
                <a:latin typeface="Calibri" panose="020F0502020204030204" pitchFamily="34" charset="0"/>
              </a:rPr>
              <a:t>opvallend</a:t>
            </a:r>
            <a:r>
              <a:rPr lang="en-US" sz="1400" b="1" dirty="0" smtClean="0">
                <a:latin typeface="Calibri" panose="020F0502020204030204" pitchFamily="34" charset="0"/>
              </a:rPr>
              <a:t>” </a:t>
            </a:r>
            <a:r>
              <a:rPr lang="en-US" sz="14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significant</a:t>
            </a:r>
            <a:r>
              <a:rPr lang="en-US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 err="1" smtClean="0">
                <a:latin typeface="Calibri" panose="020F0502020204030204" pitchFamily="34" charset="0"/>
              </a:rPr>
              <a:t>genoemd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  <p:sp>
        <p:nvSpPr>
          <p:cNvPr id="52" name="Ovale toelichting 51"/>
          <p:cNvSpPr/>
          <p:nvPr/>
        </p:nvSpPr>
        <p:spPr bwMode="auto">
          <a:xfrm>
            <a:off x="6009035" y="2770346"/>
            <a:ext cx="2407325" cy="610689"/>
          </a:xfrm>
          <a:prstGeom prst="wedgeEllipseCallout">
            <a:avLst>
              <a:gd name="adj1" fmla="val -1885"/>
              <a:gd name="adj2" fmla="val -44013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400" b="1" dirty="0" smtClean="0">
                <a:latin typeface="Calibri" panose="020F0502020204030204" pitchFamily="34" charset="0"/>
              </a:rPr>
              <a:t>dit zijn afgeronde waarden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05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8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3"/>
          <a:stretch/>
        </p:blipFill>
        <p:spPr>
          <a:xfrm>
            <a:off x="1331640" y="1493785"/>
            <a:ext cx="6527914" cy="4230470"/>
          </a:xfrm>
          <a:prstGeom prst="rect">
            <a:avLst/>
          </a:prstGeom>
        </p:spPr>
      </p:pic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F86E-78CB-4DC4-BD9F-CA83A7C36720}" type="slidenum">
              <a:rPr lang="nl-NL"/>
              <a:pPr/>
              <a:t>9</a:t>
            </a:fld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683568" y="476672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3300"/>
                </a:solidFill>
                <a:latin typeface="Arial" charset="0"/>
                <a:ea typeface="+mj-ea"/>
                <a:cs typeface="+mj-cs"/>
              </a:rPr>
              <a:t>Normaalverdeling</a:t>
            </a:r>
            <a:endParaRPr lang="nl-NL" sz="2800" b="1" dirty="0">
              <a:solidFill>
                <a:srgbClr val="FF3300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914538" y="1034443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800" b="1" dirty="0" smtClean="0">
                <a:latin typeface="Arial" charset="0"/>
              </a:rPr>
              <a:t>voorbeeld</a:t>
            </a:r>
            <a:endParaRPr lang="nl-NL" sz="1800" b="1" dirty="0">
              <a:latin typeface="Arial" charset="0"/>
            </a:endParaRPr>
          </a:p>
        </p:txBody>
      </p:sp>
      <p:grpSp>
        <p:nvGrpSpPr>
          <p:cNvPr id="38" name="Groep 37"/>
          <p:cNvGrpSpPr/>
          <p:nvPr/>
        </p:nvGrpSpPr>
        <p:grpSpPr>
          <a:xfrm>
            <a:off x="5637585" y="5359102"/>
            <a:ext cx="2084765" cy="885832"/>
            <a:chOff x="5637585" y="5359102"/>
            <a:chExt cx="2084765" cy="885832"/>
          </a:xfrm>
        </p:grpSpPr>
        <p:sp>
          <p:nvSpPr>
            <p:cNvPr id="39" name="Ovale toelichting 38"/>
            <p:cNvSpPr/>
            <p:nvPr/>
          </p:nvSpPr>
          <p:spPr bwMode="auto">
            <a:xfrm>
              <a:off x="5637585" y="5634245"/>
              <a:ext cx="1948669" cy="610689"/>
            </a:xfrm>
            <a:prstGeom prst="wedgeEllipseCallout">
              <a:avLst>
                <a:gd name="adj1" fmla="val 790"/>
                <a:gd name="adj2" fmla="val -77755"/>
              </a:avLst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Calibri" panose="020F0502020204030204" pitchFamily="34" charset="0"/>
                </a:rPr>
                <a:t>2,4 </a:t>
              </a:r>
              <a:r>
                <a:rPr lang="en-US" sz="1400" b="1" dirty="0" smtClean="0">
                  <a:latin typeface="Calibri" panose="020F0502020204030204" pitchFamily="34" charset="0"/>
                </a:rPr>
                <a:t>% </a:t>
              </a:r>
              <a:r>
                <a:rPr lang="en-US" sz="1400" b="1" dirty="0" err="1" smtClean="0">
                  <a:latin typeface="Calibri" panose="020F0502020204030204" pitchFamily="34" charset="0"/>
                </a:rPr>
                <a:t>opvallend</a:t>
              </a:r>
              <a:r>
                <a:rPr lang="en-US" sz="1400" b="1" dirty="0" smtClean="0">
                  <a:latin typeface="Calibri" panose="020F0502020204030204" pitchFamily="34" charset="0"/>
                </a:rPr>
                <a:t> slim</a:t>
              </a:r>
              <a:endParaRPr kumimoji="0" lang="nl-NL" sz="14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40" name="Rechte verbindingslijn met pijl 39"/>
            <p:cNvCxnSpPr/>
            <p:nvPr/>
          </p:nvCxnSpPr>
          <p:spPr bwMode="auto">
            <a:xfrm flipH="1">
              <a:off x="6055512" y="5359102"/>
              <a:ext cx="1666838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1" name="Groep 40"/>
          <p:cNvGrpSpPr/>
          <p:nvPr/>
        </p:nvGrpSpPr>
        <p:grpSpPr>
          <a:xfrm>
            <a:off x="1454938" y="5356764"/>
            <a:ext cx="1948669" cy="888170"/>
            <a:chOff x="5637585" y="5356764"/>
            <a:chExt cx="1948669" cy="888170"/>
          </a:xfrm>
        </p:grpSpPr>
        <p:sp>
          <p:nvSpPr>
            <p:cNvPr id="42" name="Ovale toelichting 41"/>
            <p:cNvSpPr/>
            <p:nvPr/>
          </p:nvSpPr>
          <p:spPr bwMode="auto">
            <a:xfrm>
              <a:off x="5637585" y="5634245"/>
              <a:ext cx="1948669" cy="610689"/>
            </a:xfrm>
            <a:prstGeom prst="wedgeEllipseCallout">
              <a:avLst>
                <a:gd name="adj1" fmla="val 790"/>
                <a:gd name="adj2" fmla="val -77755"/>
              </a:avLst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latin typeface="Calibri" panose="020F0502020204030204" pitchFamily="34" charset="0"/>
                </a:rPr>
                <a:t>2,4 </a:t>
              </a:r>
              <a:r>
                <a:rPr lang="en-US" sz="1400" b="1" dirty="0" smtClean="0">
                  <a:latin typeface="Calibri" panose="020F0502020204030204" pitchFamily="34" charset="0"/>
                </a:rPr>
                <a:t>% </a:t>
              </a:r>
              <a:r>
                <a:rPr lang="en-US" sz="1400" b="1" dirty="0" err="1" smtClean="0">
                  <a:latin typeface="Calibri" panose="020F0502020204030204" pitchFamily="34" charset="0"/>
                </a:rPr>
                <a:t>opvallend</a:t>
              </a:r>
              <a:r>
                <a:rPr lang="en-US" sz="1400" b="1" dirty="0" smtClean="0">
                  <a:latin typeface="Calibri" panose="020F0502020204030204" pitchFamily="34" charset="0"/>
                </a:rPr>
                <a:t> </a:t>
              </a:r>
              <a:r>
                <a:rPr lang="en-US" sz="1400" b="1" dirty="0" err="1" smtClean="0">
                  <a:latin typeface="Calibri" panose="020F0502020204030204" pitchFamily="34" charset="0"/>
                </a:rPr>
                <a:t>dom</a:t>
              </a:r>
              <a:endParaRPr kumimoji="0" lang="nl-NL" sz="14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51" name="Rechte verbindingslijn met pijl 50"/>
            <p:cNvCxnSpPr/>
            <p:nvPr/>
          </p:nvCxnSpPr>
          <p:spPr bwMode="auto">
            <a:xfrm flipH="1">
              <a:off x="5637586" y="5356764"/>
              <a:ext cx="1631896" cy="233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2" name="Ovale toelichting 51"/>
          <p:cNvSpPr/>
          <p:nvPr/>
        </p:nvSpPr>
        <p:spPr bwMode="auto">
          <a:xfrm>
            <a:off x="3520800" y="5831649"/>
            <a:ext cx="2075924" cy="747701"/>
          </a:xfrm>
          <a:prstGeom prst="wedgeEllipseCallout">
            <a:avLst>
              <a:gd name="adj1" fmla="val 790"/>
              <a:gd name="adj2" fmla="val -77755"/>
            </a:avLst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Calibri" panose="020F0502020204030204" pitchFamily="34" charset="0"/>
              </a:rPr>
              <a:t>het </a:t>
            </a:r>
            <a:r>
              <a:rPr lang="en-US" sz="1400" b="1" dirty="0" err="1" smtClean="0">
                <a:latin typeface="Calibri" panose="020F0502020204030204" pitchFamily="34" charset="0"/>
              </a:rPr>
              <a:t>gemiddeld</a:t>
            </a:r>
            <a:r>
              <a:rPr lang="en-US" sz="1400" b="1" dirty="0" smtClean="0">
                <a:latin typeface="Calibri" panose="020F0502020204030204" pitchFamily="34" charset="0"/>
              </a:rPr>
              <a:t> IQ is </a:t>
            </a:r>
            <a:r>
              <a:rPr lang="en-US" sz="1400" b="1" dirty="0" err="1" smtClean="0">
                <a:latin typeface="Calibri" panose="020F0502020204030204" pitchFamily="34" charset="0"/>
              </a:rPr>
              <a:t>altijd</a:t>
            </a:r>
            <a:r>
              <a:rPr lang="en-US" sz="1400" b="1" smtClean="0">
                <a:latin typeface="Calibri" panose="020F0502020204030204" pitchFamily="34" charset="0"/>
              </a:rPr>
              <a:t> 100 </a:t>
            </a:r>
            <a:endParaRPr kumimoji="0" lang="nl-NL" sz="1400" b="1" i="0" u="none" strike="noStrike" cap="none" normalizeH="0" baseline="0" dirty="0" smtClean="0">
              <a:ln>
                <a:noFill/>
              </a:ln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8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6266</TotalTime>
  <Words>277</Words>
  <Application>Microsoft Office PowerPoint</Application>
  <PresentationFormat>Diavoorstelling (4:3)</PresentationFormat>
  <Paragraphs>82</Paragraphs>
  <Slides>10</Slides>
  <Notes>0</Notes>
  <HiddenSlides>0</HiddenSlides>
  <MMClips>3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Een rolmodel voor de analist</vt:lpstr>
    </vt:vector>
  </TitlesOfParts>
  <Company>Océ Technologies B.V.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Normaalverdeling</dc:title>
  <dc:creator>Administrator;t.kleintjes@fontys.nl</dc:creator>
  <cp:lastModifiedBy>Teo</cp:lastModifiedBy>
  <cp:revision>207</cp:revision>
  <dcterms:created xsi:type="dcterms:W3CDTF">2005-09-08T15:07:11Z</dcterms:created>
  <dcterms:modified xsi:type="dcterms:W3CDTF">2017-02-05T11:43:15Z</dcterms:modified>
</cp:coreProperties>
</file>