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9" r:id="rId4"/>
    <p:sldId id="272" r:id="rId5"/>
    <p:sldId id="271" r:id="rId6"/>
    <p:sldId id="273" r:id="rId7"/>
    <p:sldId id="274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9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3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1</a:t>
            </a:fld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Methode 1 Heel veel steekproeven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52600" y="1844824"/>
            <a:ext cx="586767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Heel veel steekproeven doen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Het gemiddelde bepalen 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 schatting van </a:t>
            </a:r>
            <a:r>
              <a:rPr lang="el-GR" sz="2000" i="1" dirty="0" smtClean="0">
                <a:latin typeface="Arial" charset="0"/>
                <a:sym typeface="Wingdings" pitchFamily="2" charset="2"/>
              </a:rPr>
              <a:t>μ</a:t>
            </a:r>
            <a:endParaRPr lang="nl-NL" sz="2000" i="1" dirty="0" smtClean="0">
              <a:latin typeface="Arial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sym typeface="Wingdings" pitchFamily="2" charset="2"/>
              </a:rPr>
              <a:t>De standaarddeviatie van dit gemiddelde uitrekenen  SE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sym typeface="Wingdings" pitchFamily="2" charset="2"/>
              </a:rPr>
              <a:t>Betrouwbaarheidsinterval uitrekenen</a:t>
            </a:r>
            <a:endParaRPr lang="nl-NL" sz="2000" dirty="0">
              <a:latin typeface="Arial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2260"/>
            <a:ext cx="3009298" cy="187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38322"/>
              </p:ext>
            </p:extLst>
          </p:nvPr>
        </p:nvGraphicFramePr>
        <p:xfrm>
          <a:off x="1259632" y="4086768"/>
          <a:ext cx="31464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Vergelijking" r:id="rId5" imgW="1955520" imgH="203040" progId="Equation.3">
                  <p:embed/>
                </p:oleObj>
              </mc:Choice>
              <mc:Fallback>
                <p:oleObj name="Vergelijking" r:id="rId5" imgW="19555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86768"/>
                        <a:ext cx="3146425" cy="3190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Rechte verbindingslijn met pijl 3"/>
          <p:cNvCxnSpPr/>
          <p:nvPr/>
        </p:nvCxnSpPr>
        <p:spPr bwMode="auto">
          <a:xfrm>
            <a:off x="1763688" y="4420028"/>
            <a:ext cx="0" cy="5211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547663" y="4886244"/>
            <a:ext cx="233005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Waarden uit </a:t>
            </a:r>
            <a:r>
              <a:rPr lang="nl-NL" sz="1600" b="1" i="1" dirty="0" smtClean="0">
                <a:solidFill>
                  <a:srgbClr val="FF3300"/>
                </a:solidFill>
                <a:latin typeface="Arial" charset="0"/>
              </a:rPr>
              <a:t>Z</a:t>
            </a:r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-tabel</a:t>
            </a:r>
          </a:p>
          <a:p>
            <a:pPr algn="l"/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90 % </a:t>
            </a:r>
            <a:r>
              <a:rPr lang="nl-NL" sz="1600" b="1" i="1" dirty="0" smtClean="0">
                <a:solidFill>
                  <a:srgbClr val="FF3300"/>
                </a:solidFill>
                <a:latin typeface="Arial" charset="0"/>
              </a:rPr>
              <a:t>Z</a:t>
            </a:r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 = 1,64</a:t>
            </a:r>
          </a:p>
          <a:p>
            <a:pPr algn="l"/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95 % </a:t>
            </a:r>
            <a:r>
              <a:rPr lang="nl-NL" sz="1600" b="1" i="1" dirty="0" smtClean="0">
                <a:solidFill>
                  <a:srgbClr val="FF3300"/>
                </a:solidFill>
                <a:latin typeface="Arial" charset="0"/>
              </a:rPr>
              <a:t>Z</a:t>
            </a:r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 = 1,96</a:t>
            </a:r>
          </a:p>
          <a:p>
            <a:pPr algn="l"/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99 % </a:t>
            </a:r>
            <a:r>
              <a:rPr lang="nl-NL" sz="1600" b="1" i="1" dirty="0" smtClean="0">
                <a:solidFill>
                  <a:srgbClr val="FF3300"/>
                </a:solidFill>
                <a:latin typeface="Arial" charset="0"/>
              </a:rPr>
              <a:t>Z</a:t>
            </a:r>
            <a:r>
              <a:rPr lang="nl-NL" sz="1600" b="1" dirty="0" smtClean="0">
                <a:solidFill>
                  <a:srgbClr val="FF3300"/>
                </a:solidFill>
                <a:latin typeface="Arial" charset="0"/>
              </a:rPr>
              <a:t> = 2,58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923939"/>
              </p:ext>
            </p:extLst>
          </p:nvPr>
        </p:nvGraphicFramePr>
        <p:xfrm>
          <a:off x="7020272" y="1331649"/>
          <a:ext cx="828675" cy="2593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215"/>
                <a:gridCol w="37846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fr-FR" sz="1200" dirty="0">
                          <a:effectLst/>
                        </a:rPr>
                        <a:t>25 </a:t>
                      </a:r>
                      <a:r>
                        <a:rPr lang="fr-FR" sz="1200" dirty="0" err="1">
                          <a:effectLst/>
                        </a:rPr>
                        <a:t>samples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178,9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180,0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179,3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180,4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178,3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180,1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181,7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179,9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180,3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178,4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</a:rPr>
                        <a:t>180,7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sym typeface="Symbol"/>
                        </a:rPr>
                        <a:t></a:t>
                      </a:r>
                      <a:r>
                        <a:rPr lang="nl-NL" sz="1200" baseline="-25000">
                          <a:effectLst/>
                        </a:rPr>
                        <a:t>n-1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1,5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956980"/>
              </p:ext>
            </p:extLst>
          </p:nvPr>
        </p:nvGraphicFramePr>
        <p:xfrm>
          <a:off x="7164288" y="3517007"/>
          <a:ext cx="1524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9" name="Equation" r:id="rId7" imgW="126780" imgH="164814" progId="Equation.3">
                  <p:embed/>
                </p:oleObj>
              </mc:Choice>
              <mc:Fallback>
                <p:oleObj name="Equation" r:id="rId7" imgW="126780" imgH="16481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3517007"/>
                        <a:ext cx="1524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Methode 1 Heel veel steekproeven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374" y="1884605"/>
            <a:ext cx="3777828" cy="235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2017291" y="3989875"/>
            <a:ext cx="1910668" cy="798645"/>
            <a:chOff x="2017291" y="3989875"/>
            <a:chExt cx="1910668" cy="798645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0984551"/>
                </p:ext>
              </p:extLst>
            </p:nvPr>
          </p:nvGraphicFramePr>
          <p:xfrm>
            <a:off x="3048484" y="4509120"/>
            <a:ext cx="879475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14" name="Equation" r:id="rId5" imgW="545760" imgH="177480" progId="Equation.3">
                    <p:embed/>
                  </p:oleObj>
                </mc:Choice>
                <mc:Fallback>
                  <p:oleObj name="Equation" r:id="rId5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484" y="4509120"/>
                          <a:ext cx="879475" cy="2794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254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" name="Groep 6"/>
            <p:cNvGrpSpPr/>
            <p:nvPr/>
          </p:nvGrpSpPr>
          <p:grpSpPr>
            <a:xfrm>
              <a:off x="2116545" y="3989875"/>
              <a:ext cx="1674743" cy="432049"/>
              <a:chOff x="2116545" y="3989875"/>
              <a:chExt cx="1674743" cy="432049"/>
            </a:xfrm>
          </p:grpSpPr>
          <p:sp>
            <p:nvSpPr>
              <p:cNvPr id="3" name="Linkeraccolade 2"/>
              <p:cNvSpPr/>
              <p:nvPr/>
            </p:nvSpPr>
            <p:spPr bwMode="auto">
              <a:xfrm rot="16200000">
                <a:off x="2319207" y="3787213"/>
                <a:ext cx="432048" cy="837371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8" name="Linkeraccolade 17"/>
              <p:cNvSpPr/>
              <p:nvPr/>
            </p:nvSpPr>
            <p:spPr bwMode="auto">
              <a:xfrm rot="16200000">
                <a:off x="3156579" y="3787214"/>
                <a:ext cx="432048" cy="837371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4187031"/>
                </p:ext>
              </p:extLst>
            </p:nvPr>
          </p:nvGraphicFramePr>
          <p:xfrm>
            <a:off x="2017291" y="4509120"/>
            <a:ext cx="879475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15" name="Equation" r:id="rId7" imgW="545760" imgH="177480" progId="Equation.3">
                    <p:embed/>
                  </p:oleObj>
                </mc:Choice>
                <mc:Fallback>
                  <p:oleObj name="Equation" r:id="rId7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291" y="4509120"/>
                          <a:ext cx="879475" cy="2794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254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206414"/>
              </p:ext>
            </p:extLst>
          </p:nvPr>
        </p:nvGraphicFramePr>
        <p:xfrm>
          <a:off x="1331640" y="5054128"/>
          <a:ext cx="31464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6" name="Vergelijking" r:id="rId8" imgW="1955800" imgH="203200" progId="Equation.3">
                  <p:embed/>
                </p:oleObj>
              </mc:Choice>
              <mc:Fallback>
                <p:oleObj name="Vergelijking" r:id="rId8" imgW="19558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054128"/>
                        <a:ext cx="3146425" cy="319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149028" y="5429806"/>
            <a:ext cx="54391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2000" dirty="0" smtClean="0">
                <a:solidFill>
                  <a:srgbClr val="FF3300"/>
                </a:solidFill>
                <a:latin typeface="Arial" charset="0"/>
              </a:rPr>
              <a:t>Nadeel: je moet veel te veel metingen doen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3600" b="1" kern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kern="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Methode 2 SE schatten uit populatie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52600" y="1844824"/>
            <a:ext cx="637172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De standaarddeviatie </a:t>
            </a:r>
            <a:r>
              <a:rPr lang="el-GR" sz="2000" i="1" dirty="0">
                <a:latin typeface="Arial" charset="0"/>
              </a:rPr>
              <a:t>σ</a:t>
            </a:r>
            <a:r>
              <a:rPr lang="nl-NL" sz="2000" baseline="-25000" dirty="0" smtClean="0">
                <a:latin typeface="Arial" charset="0"/>
              </a:rPr>
              <a:t>n </a:t>
            </a:r>
            <a:r>
              <a:rPr lang="nl-NL" sz="2000" dirty="0" smtClean="0">
                <a:latin typeface="Arial" charset="0"/>
              </a:rPr>
              <a:t>van de populatie is bekend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Voorbeeld: een gevalideerde meetmethode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endParaRPr lang="nl-NL" sz="2000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endParaRPr lang="nl-NL" sz="2000" dirty="0">
              <a:latin typeface="Arial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675404"/>
              </p:ext>
            </p:extLst>
          </p:nvPr>
        </p:nvGraphicFramePr>
        <p:xfrm>
          <a:off x="5436096" y="2831680"/>
          <a:ext cx="1046708" cy="7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Vergelijking" r:id="rId4" imgW="596900" imgH="419100" progId="Equation.3">
                  <p:embed/>
                </p:oleObj>
              </mc:Choice>
              <mc:Fallback>
                <p:oleObj name="Vergelijking" r:id="rId4" imgW="5969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831680"/>
                        <a:ext cx="1046708" cy="7246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87624" y="2953413"/>
            <a:ext cx="6371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De standaardfout SE uitrekenen: </a:t>
            </a:r>
            <a:endParaRPr lang="nl-NL" sz="2000" i="1" dirty="0" smtClean="0">
              <a:latin typeface="Arial" charset="0"/>
              <a:sym typeface="Wingdings" pitchFamily="2" charset="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87657" y="3532946"/>
            <a:ext cx="6371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sym typeface="Wingdings" pitchFamily="2" charset="2"/>
              </a:rPr>
              <a:t>Betrouwbaarheidsinterval uitrekenen</a:t>
            </a:r>
            <a:endParaRPr lang="nl-NL" sz="2000" dirty="0"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443653"/>
              </p:ext>
            </p:extLst>
          </p:nvPr>
        </p:nvGraphicFramePr>
        <p:xfrm>
          <a:off x="1801812" y="4094162"/>
          <a:ext cx="3458869" cy="702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9" name="Equation" r:id="rId6" imgW="1892160" imgH="393480" progId="Equation.3">
                  <p:embed/>
                </p:oleObj>
              </mc:Choice>
              <mc:Fallback>
                <p:oleObj name="Equation" r:id="rId6" imgW="189216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2" y="4094162"/>
                        <a:ext cx="3458869" cy="70298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331640" y="4869160"/>
            <a:ext cx="5439196" cy="93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nl-NL" sz="2000" dirty="0" smtClean="0">
                <a:solidFill>
                  <a:srgbClr val="FF3300"/>
                </a:solidFill>
                <a:latin typeface="Arial" charset="0"/>
              </a:rPr>
              <a:t>Nadeel: de </a:t>
            </a:r>
            <a:r>
              <a:rPr lang="nl-NL" sz="2000" dirty="0">
                <a:solidFill>
                  <a:srgbClr val="FF3300"/>
                </a:solidFill>
                <a:latin typeface="Arial" charset="0"/>
              </a:rPr>
              <a:t>standaarddeviatie  </a:t>
            </a:r>
            <a:r>
              <a:rPr lang="el-GR" sz="2000" i="1" dirty="0">
                <a:solidFill>
                  <a:srgbClr val="FF3300"/>
                </a:solidFill>
                <a:latin typeface="Arial" charset="0"/>
              </a:rPr>
              <a:t>σ</a:t>
            </a:r>
            <a:r>
              <a:rPr lang="nl-NL" sz="2000" baseline="-25000" dirty="0">
                <a:solidFill>
                  <a:srgbClr val="FF3300"/>
                </a:solidFill>
                <a:latin typeface="Arial" charset="0"/>
              </a:rPr>
              <a:t>n</a:t>
            </a:r>
            <a:endParaRPr lang="nl-NL" sz="2000" dirty="0">
              <a:solidFill>
                <a:srgbClr val="FF3300"/>
              </a:solidFill>
              <a:latin typeface="Arial" charset="0"/>
            </a:endParaRPr>
          </a:p>
          <a:p>
            <a:pPr algn="l"/>
            <a:r>
              <a:rPr lang="nl-NL" sz="2000" dirty="0" smtClean="0">
                <a:solidFill>
                  <a:srgbClr val="FF3300"/>
                </a:solidFill>
                <a:latin typeface="Arial" charset="0"/>
              </a:rPr>
              <a:t>van </a:t>
            </a:r>
            <a:r>
              <a:rPr lang="nl-NL" sz="2000" dirty="0">
                <a:solidFill>
                  <a:srgbClr val="FF3300"/>
                </a:solidFill>
                <a:latin typeface="Arial" charset="0"/>
              </a:rPr>
              <a:t>de populatie is </a:t>
            </a:r>
            <a:r>
              <a:rPr lang="nl-NL" sz="2000" dirty="0" smtClean="0">
                <a:solidFill>
                  <a:srgbClr val="FF3300"/>
                </a:solidFill>
                <a:latin typeface="Arial" charset="0"/>
              </a:rPr>
              <a:t>meestal niet bekend</a:t>
            </a:r>
            <a:endParaRPr lang="nl-NL" sz="20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3600" b="1" kern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kern="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3" grpId="0" autoUpdateAnimBg="0"/>
      <p:bldP spid="14" grpId="0" autoUpdateAnimBg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Methode 3 SE schatten uit steekproef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52600" y="1844824"/>
            <a:ext cx="651574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>
                <a:latin typeface="Arial" charset="0"/>
              </a:rPr>
              <a:t>De standaarddeviatie </a:t>
            </a:r>
            <a:r>
              <a:rPr lang="el-GR" sz="2000" i="1" dirty="0">
                <a:latin typeface="Arial" charset="0"/>
              </a:rPr>
              <a:t>σ</a:t>
            </a:r>
            <a:r>
              <a:rPr lang="nl-NL" sz="2000" baseline="-25000" dirty="0" smtClean="0">
                <a:latin typeface="Arial" charset="0"/>
              </a:rPr>
              <a:t>n </a:t>
            </a:r>
            <a:r>
              <a:rPr lang="nl-NL" sz="2000" dirty="0">
                <a:latin typeface="Arial" charset="0"/>
              </a:rPr>
              <a:t>van de populatie </a:t>
            </a:r>
            <a:r>
              <a:rPr lang="nl-NL" sz="2000" dirty="0" smtClean="0">
                <a:latin typeface="Arial" charset="0"/>
              </a:rPr>
              <a:t>is niet bekend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Als schatting hiervoor gebruiken we de </a:t>
            </a:r>
            <a:r>
              <a:rPr lang="nl-NL" sz="2000" dirty="0">
                <a:latin typeface="Arial" charset="0"/>
              </a:rPr>
              <a:t>standaarddeviatie </a:t>
            </a:r>
            <a:r>
              <a:rPr lang="el-GR" sz="2000" i="1" dirty="0">
                <a:latin typeface="Arial" charset="0"/>
              </a:rPr>
              <a:t>σ</a:t>
            </a:r>
            <a:r>
              <a:rPr lang="nl-NL" sz="2000" baseline="-25000" dirty="0" smtClean="0">
                <a:latin typeface="Arial" charset="0"/>
              </a:rPr>
              <a:t>n-1 </a:t>
            </a:r>
            <a:r>
              <a:rPr lang="nl-NL" sz="2000" dirty="0">
                <a:latin typeface="Arial" charset="0"/>
              </a:rPr>
              <a:t>van </a:t>
            </a:r>
            <a:r>
              <a:rPr lang="nl-NL" sz="2000" dirty="0" smtClean="0">
                <a:latin typeface="Arial" charset="0"/>
              </a:rPr>
              <a:t>de enkele steekproef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553479"/>
              </p:ext>
            </p:extLst>
          </p:nvPr>
        </p:nvGraphicFramePr>
        <p:xfrm>
          <a:off x="5396458" y="3284984"/>
          <a:ext cx="10477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458" y="3284984"/>
                        <a:ext cx="1047750" cy="679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87624" y="3457977"/>
            <a:ext cx="6371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De standaardfout SE uitrekenen: </a:t>
            </a:r>
            <a:endParaRPr lang="nl-NL" sz="2000" i="1" dirty="0" smtClean="0">
              <a:latin typeface="Arial" charset="0"/>
              <a:sym typeface="Wingdings" pitchFamily="2" charset="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187624" y="4037002"/>
            <a:ext cx="637172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endParaRPr lang="nl-NL" sz="2000" dirty="0" smtClean="0">
              <a:latin typeface="Arial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endParaRPr lang="nl-NL" sz="2000" dirty="0">
              <a:latin typeface="Arial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sym typeface="Wingdings" pitchFamily="2" charset="2"/>
              </a:rPr>
              <a:t>Nadeel: bij een steekproef mogen we niet uitgaan van een normaalverdeling, dus van de Z-tabel, dus die Z = 1,96 ( 95% betrouwbaarheid) is te klein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681497"/>
              </p:ext>
            </p:extLst>
          </p:nvPr>
        </p:nvGraphicFramePr>
        <p:xfrm>
          <a:off x="1619672" y="4104541"/>
          <a:ext cx="31083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Vergelijking" r:id="rId6" imgW="2145960" imgH="419040" progId="Equation.3">
                  <p:embed/>
                </p:oleObj>
              </mc:Choice>
              <mc:Fallback>
                <p:oleObj name="Vergelijking" r:id="rId6" imgW="2145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104541"/>
                        <a:ext cx="3108325" cy="5921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59632" y="5995312"/>
            <a:ext cx="6371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>
                <a:latin typeface="Arial" charset="0"/>
                <a:sym typeface="Wingdings" pitchFamily="2" charset="2"/>
              </a:rPr>
              <a:t>Oplossing: t-verdeling gebruiken</a:t>
            </a:r>
            <a:endParaRPr lang="nl-NL" sz="2000" dirty="0">
              <a:latin typeface="Arial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3600" b="1" kern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kern="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6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3" grpId="0" autoUpdateAnimBg="0"/>
      <p:bldP spid="14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Methode 3 SE schatten uit steekproef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87624" y="1869356"/>
            <a:ext cx="381642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i="1" dirty="0" smtClean="0">
                <a:latin typeface="Arial" charset="0"/>
              </a:rPr>
              <a:t>t</a:t>
            </a:r>
            <a:r>
              <a:rPr lang="nl-NL" sz="2000" dirty="0" smtClean="0">
                <a:latin typeface="Arial" charset="0"/>
              </a:rPr>
              <a:t> hangt af van: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% </a:t>
            </a:r>
            <a:r>
              <a:rPr lang="nl-NL" sz="2000" dirty="0">
                <a:latin typeface="Arial" charset="0"/>
              </a:rPr>
              <a:t>betrouwbaarheid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</a:rPr>
              <a:t>Aantal samples n 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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v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 =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n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-1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sym typeface="Wingdings" pitchFamily="2" charset="2"/>
              </a:rPr>
              <a:t>Voorbeeld: tweezijdig, </a:t>
            </a:r>
          </a:p>
          <a:p>
            <a:pPr>
              <a:spcBef>
                <a:spcPct val="50000"/>
              </a:spcBef>
            </a:pPr>
            <a:r>
              <a:rPr lang="nl-NL" sz="2000" i="1" dirty="0" smtClean="0">
                <a:latin typeface="Arial" charset="0"/>
                <a:sym typeface="Wingdings" pitchFamily="2" charset="2"/>
              </a:rPr>
              <a:t>     v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 = 5 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t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 = 2,78</a:t>
            </a:r>
            <a:endParaRPr lang="nl-NL" sz="2000" dirty="0" smtClean="0"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02947"/>
              </p:ext>
            </p:extLst>
          </p:nvPr>
        </p:nvGraphicFramePr>
        <p:xfrm>
          <a:off x="1319212" y="4221088"/>
          <a:ext cx="282308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4" imgW="1676160" imgH="393480" progId="Equation.3">
                  <p:embed/>
                </p:oleObj>
              </mc:Choice>
              <mc:Fallback>
                <p:oleObj name="Equation" r:id="rId4" imgW="1676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2" y="4221088"/>
                        <a:ext cx="2823086" cy="6480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24608" y="5097378"/>
            <a:ext cx="63717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sym typeface="Wingdings" pitchFamily="2" charset="2"/>
              </a:rPr>
              <a:t>Hoe groter de steekproef, hoe meer de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t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-waarde naar de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Z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-waarde gaat</a:t>
            </a:r>
            <a:endParaRPr lang="nl-NL" sz="2000" dirty="0">
              <a:latin typeface="Arial" charset="0"/>
            </a:endParaRPr>
          </a:p>
        </p:txBody>
      </p:sp>
      <p:pic>
        <p:nvPicPr>
          <p:cNvPr id="16" name="Picture 6" descr="Statistiek 90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62433"/>
            <a:ext cx="3777828" cy="276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3600" b="1" kern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kern="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6</a:t>
            </a:fld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Samenvatting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29778"/>
              </p:ext>
            </p:extLst>
          </p:nvPr>
        </p:nvGraphicFramePr>
        <p:xfrm>
          <a:off x="1154212" y="2383993"/>
          <a:ext cx="6730156" cy="31332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65078"/>
                <a:gridCol w="3365078"/>
              </a:tblGrid>
              <a:tr h="1022611">
                <a:tc>
                  <a:txBody>
                    <a:bodyPr/>
                    <a:lstStyle/>
                    <a:p>
                      <a:endParaRPr lang="nl-NL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nl-NL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Heel veel steekproeven</a:t>
                      </a:r>
                      <a:endParaRPr lang="nl-NL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96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i="1" dirty="0" smtClean="0"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i="1" dirty="0" smtClean="0">
                          <a:latin typeface="Arial" charset="0"/>
                        </a:rPr>
                        <a:t>σ</a:t>
                      </a:r>
                      <a:r>
                        <a:rPr lang="nl-NL" sz="1800" baseline="-25000" dirty="0" smtClean="0">
                          <a:latin typeface="Arial" charset="0"/>
                        </a:rPr>
                        <a:t>n </a:t>
                      </a:r>
                      <a:r>
                        <a:rPr lang="nl-NL" sz="1800" dirty="0" smtClean="0">
                          <a:latin typeface="Arial" charset="0"/>
                        </a:rPr>
                        <a:t>van de populatie is </a:t>
                      </a:r>
                      <a:r>
                        <a:rPr lang="nl-NL" sz="1800" dirty="0" smtClean="0">
                          <a:latin typeface="Arial" charset="0"/>
                        </a:rPr>
                        <a:t>bekend (gevalideerde meetmethode)</a:t>
                      </a:r>
                      <a:endParaRPr lang="nl-NL" sz="1800" dirty="0" smtClean="0"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3419">
                <a:tc>
                  <a:txBody>
                    <a:bodyPr/>
                    <a:lstStyle/>
                    <a:p>
                      <a:endParaRPr lang="nl-NL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nl-NL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Een “normale” steekproef</a:t>
                      </a:r>
                    </a:p>
                    <a:p>
                      <a:endParaRPr lang="nl-NL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272129"/>
              </p:ext>
            </p:extLst>
          </p:nvPr>
        </p:nvGraphicFramePr>
        <p:xfrm>
          <a:off x="4716016" y="4639885"/>
          <a:ext cx="2938064" cy="674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Equation" r:id="rId4" imgW="1675673" imgH="393529" progId="Equation.3">
                  <p:embed/>
                </p:oleObj>
              </mc:Choice>
              <mc:Fallback>
                <p:oleObj name="Equation" r:id="rId4" imgW="1675673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639885"/>
                        <a:ext cx="2938064" cy="6742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483480"/>
              </p:ext>
            </p:extLst>
          </p:nvPr>
        </p:nvGraphicFramePr>
        <p:xfrm>
          <a:off x="4644008" y="2750224"/>
          <a:ext cx="3142952" cy="31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Vergelijking" r:id="rId6" imgW="1955800" imgH="203200" progId="Equation.3">
                  <p:embed/>
                </p:oleObj>
              </mc:Choice>
              <mc:Fallback>
                <p:oleObj name="Vergelijking" r:id="rId6" imgW="19558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750224"/>
                        <a:ext cx="3142952" cy="31873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986801"/>
              </p:ext>
            </p:extLst>
          </p:nvPr>
        </p:nvGraphicFramePr>
        <p:xfrm>
          <a:off x="4716016" y="3630389"/>
          <a:ext cx="2978384" cy="605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Equation" r:id="rId8" imgW="1892160" imgH="393480" progId="Equation.3">
                  <p:embed/>
                </p:oleObj>
              </mc:Choice>
              <mc:Fallback>
                <p:oleObj name="Equation" r:id="rId8" imgW="1892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630389"/>
                        <a:ext cx="2978384" cy="60533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54212" y="1844824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Betrouwbaarheidsinterval (BI)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3600" b="1" kern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kern="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54212" y="1268760"/>
            <a:ext cx="51845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 dirty="0" smtClean="0">
                <a:latin typeface="Arial" charset="0"/>
              </a:rPr>
              <a:t>Voorbeeld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11736"/>
              </p:ext>
            </p:extLst>
          </p:nvPr>
        </p:nvGraphicFramePr>
        <p:xfrm>
          <a:off x="1259632" y="3504872"/>
          <a:ext cx="25812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5" name="Equation" r:id="rId4" imgW="1473120" imgH="393480" progId="Equation.3">
                  <p:embed/>
                </p:oleObj>
              </mc:Choice>
              <mc:Fallback>
                <p:oleObj name="Equation" r:id="rId4" imgW="1473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04872"/>
                        <a:ext cx="2581275" cy="6746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82688" y="1700497"/>
            <a:ext cx="61256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dirty="0" smtClean="0">
                <a:latin typeface="Arial" charset="0"/>
              </a:rPr>
              <a:t>Het gehalte lood in afvalwater is bepaald in 3-voud:</a:t>
            </a:r>
          </a:p>
          <a:p>
            <a:pPr>
              <a:spcBef>
                <a:spcPct val="50000"/>
              </a:spcBef>
            </a:pPr>
            <a:r>
              <a:rPr lang="nl-NL" sz="2000" dirty="0" smtClean="0">
                <a:latin typeface="Arial" charset="0"/>
              </a:rPr>
              <a:t>Gehalte </a:t>
            </a:r>
            <a:r>
              <a:rPr lang="nl-NL" sz="2000" dirty="0">
                <a:latin typeface="Arial" charset="0"/>
              </a:rPr>
              <a:t>= 25,1 mg/L en </a:t>
            </a:r>
            <a:r>
              <a:rPr lang="nl-NL" sz="2000" dirty="0">
                <a:latin typeface="Arial" charset="0"/>
                <a:sym typeface="Symbol"/>
              </a:rPr>
              <a:t></a:t>
            </a:r>
            <a:r>
              <a:rPr lang="nl-NL" sz="2000" baseline="-25000" dirty="0">
                <a:latin typeface="Arial" charset="0"/>
              </a:rPr>
              <a:t>n-1</a:t>
            </a:r>
            <a:r>
              <a:rPr lang="nl-NL" sz="2000" dirty="0">
                <a:latin typeface="Arial" charset="0"/>
              </a:rPr>
              <a:t> = </a:t>
            </a:r>
            <a:r>
              <a:rPr lang="nl-NL" sz="2000" dirty="0" smtClean="0">
                <a:latin typeface="Arial" charset="0"/>
              </a:rPr>
              <a:t>0,8 mg/L</a:t>
            </a:r>
            <a:endParaRPr lang="nl-NL" sz="2000" dirty="0">
              <a:latin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148904" y="2636912"/>
            <a:ext cx="59380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dirty="0" smtClean="0">
                <a:latin typeface="Arial" charset="0"/>
              </a:rPr>
              <a:t>95 % betrouwbaarheid tweezijdig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v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 </a:t>
            </a:r>
            <a:r>
              <a:rPr lang="nl-NL" sz="2000" dirty="0">
                <a:latin typeface="Arial" charset="0"/>
                <a:sym typeface="Wingdings" pitchFamily="2" charset="2"/>
              </a:rPr>
              <a:t>=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n 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-1 = 2</a:t>
            </a:r>
            <a:endParaRPr lang="nl-NL" sz="2000" dirty="0">
              <a:latin typeface="Arial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nl-NL" sz="2000" dirty="0" smtClean="0">
                <a:latin typeface="Arial" charset="0"/>
              </a:rPr>
              <a:t>t-tabel 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 </a:t>
            </a:r>
            <a:r>
              <a:rPr lang="nl-NL" sz="2000" i="1" dirty="0" smtClean="0">
                <a:latin typeface="Arial" charset="0"/>
                <a:sym typeface="Wingdings" pitchFamily="2" charset="2"/>
              </a:rPr>
              <a:t>t</a:t>
            </a:r>
            <a:r>
              <a:rPr lang="nl-NL" sz="2000" dirty="0" smtClean="0">
                <a:latin typeface="Arial" charset="0"/>
                <a:sym typeface="Wingdings" pitchFamily="2" charset="2"/>
              </a:rPr>
              <a:t> = 4,30</a:t>
            </a:r>
            <a:endParaRPr lang="nl-NL" sz="2000" dirty="0" smtClean="0">
              <a:latin typeface="Arial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381812"/>
              </p:ext>
            </p:extLst>
          </p:nvPr>
        </p:nvGraphicFramePr>
        <p:xfrm>
          <a:off x="1259632" y="4837222"/>
          <a:ext cx="2938064" cy="674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6" name="Equation" r:id="rId6" imgW="1676160" imgH="393480" progId="Equation.3">
                  <p:embed/>
                </p:oleObj>
              </mc:Choice>
              <mc:Fallback>
                <p:oleObj name="Equation" r:id="rId6" imgW="1676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37222"/>
                        <a:ext cx="2938064" cy="67420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48904" y="4293096"/>
            <a:ext cx="435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dirty="0" smtClean="0">
                <a:latin typeface="Arial" charset="0"/>
              </a:rPr>
              <a:t>Het betrouwbaarheidsinterval BI is:</a:t>
            </a:r>
            <a:endParaRPr lang="nl-NL" sz="2000" dirty="0">
              <a:latin typeface="Arial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881554"/>
              </p:ext>
            </p:extLst>
          </p:nvPr>
        </p:nvGraphicFramePr>
        <p:xfrm>
          <a:off x="1259632" y="5711825"/>
          <a:ext cx="32607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Equation" r:id="rId8" imgW="1650960" imgH="431640" progId="Equation.3">
                  <p:embed/>
                </p:oleObj>
              </mc:Choice>
              <mc:Fallback>
                <p:oleObj name="Equation" r:id="rId8" imgW="165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711825"/>
                        <a:ext cx="3260725" cy="739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7200" y="381000"/>
            <a:ext cx="7772400" cy="7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nl-NL" sz="3600" b="1" kern="0" smtClean="0">
                <a:solidFill>
                  <a:srgbClr val="FF3300"/>
                </a:solidFill>
                <a:latin typeface="Arial" charset="0"/>
              </a:rPr>
              <a:t>Betrouwbaarheidsinterval</a:t>
            </a:r>
            <a:endParaRPr lang="nl-NL" sz="3600" b="1" kern="0" dirty="0">
              <a:solidFill>
                <a:srgbClr val="FF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2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3" grpId="0" autoUpdateAnimBg="0"/>
      <p:bldP spid="15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308</Words>
  <Application>Microsoft Office PowerPoint</Application>
  <PresentationFormat>Diavoorstelling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Standaardontwerp</vt:lpstr>
      <vt:lpstr>Vergelijking</vt:lpstr>
      <vt:lpstr>Equation</vt:lpstr>
      <vt:lpstr>Betrouwbaarheidsinterval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Elektrische veiligheid</dc:title>
  <dc:creator>Administrator</dc:creator>
  <cp:lastModifiedBy>Kleintjes,Teo T.J.</cp:lastModifiedBy>
  <cp:revision>84</cp:revision>
  <dcterms:created xsi:type="dcterms:W3CDTF">2005-09-08T15:07:11Z</dcterms:created>
  <dcterms:modified xsi:type="dcterms:W3CDTF">2015-02-03T11:30:23Z</dcterms:modified>
</cp:coreProperties>
</file>