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91" r:id="rId3"/>
    <p:sldId id="276" r:id="rId4"/>
    <p:sldId id="275" r:id="rId5"/>
    <p:sldId id="277" r:id="rId6"/>
    <p:sldId id="280" r:id="rId7"/>
    <p:sldId id="279" r:id="rId8"/>
    <p:sldId id="292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3" r:id="rId2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3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8.wmf"/><Relationship Id="rId1" Type="http://schemas.openxmlformats.org/officeDocument/2006/relationships/image" Target="../media/image11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61615B-E3DC-488C-BE56-D8DFB53B091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211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345F8-7DF5-49D1-BF1B-F76C437E39D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171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FD046-D080-4D18-996B-26BE7FF8895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1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3B6A3-70C1-4594-A85E-DD5B3E5AA9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48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597D8-86E4-4194-83E5-CB876DF5F8C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99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EA7A9-DE9A-4E83-BD5F-E7AAE595FE2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94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D33E8-FC06-4900-84FF-596A2E41981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40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46333-4BC9-4DD5-8A42-608F79433CB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30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C52C3-3129-42A0-9148-F332ED1B445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74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DCB08-1FA3-4C32-AACC-1251D6A14DD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61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BF204-12B4-4FCC-B95B-3F4DC96E90E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3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5E051-523E-49FD-BD21-24BB45DEC15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6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E9F90B-7E90-4676-A06B-428A39D3B9D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http://ec.europa.eu/dgs/jrc/site_images/normal_8630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00"/>
          <a:stretch/>
        </p:blipFill>
        <p:spPr bwMode="auto">
          <a:xfrm>
            <a:off x="1331640" y="2482900"/>
            <a:ext cx="5656539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10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196752"/>
            <a:ext cx="639733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dirty="0">
                <a:latin typeface="Calibri" pitchFamily="34" charset="0"/>
              </a:rPr>
              <a:t>6</a:t>
            </a:r>
            <a:r>
              <a:rPr lang="nl-NL" sz="2000" dirty="0" smtClean="0">
                <a:latin typeface="Calibri" pitchFamily="34" charset="0"/>
              </a:rPr>
              <a:t>	Zet iedere dag (week, maand, uur of zo) de uitslag in de controlekaart en </a:t>
            </a:r>
            <a:r>
              <a:rPr lang="nl-NL" sz="2000" dirty="0">
                <a:latin typeface="Calibri" pitchFamily="34" charset="0"/>
              </a:rPr>
              <a:t>controleer of er een regel wordt overtreden.</a:t>
            </a:r>
          </a:p>
          <a:p>
            <a:pPr defTabSz="355600"/>
            <a:endParaRPr lang="nl-NL" sz="2000" dirty="0" smtClean="0">
              <a:latin typeface="Calibri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5408"/>
          <a:stretch/>
        </p:blipFill>
        <p:spPr bwMode="auto">
          <a:xfrm>
            <a:off x="1331640" y="2491953"/>
            <a:ext cx="5648357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oelichting met afgeronde rechthoek 8"/>
          <p:cNvSpPr/>
          <p:nvPr/>
        </p:nvSpPr>
        <p:spPr bwMode="auto">
          <a:xfrm>
            <a:off x="4644008" y="3841979"/>
            <a:ext cx="2732593" cy="1127783"/>
          </a:xfrm>
          <a:prstGeom prst="wedgeRoundRectCallout">
            <a:avLst>
              <a:gd name="adj1" fmla="val -116335"/>
              <a:gd name="adj2" fmla="val -5967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400" b="1" dirty="0" smtClean="0">
                <a:latin typeface="Calibri" pitchFamily="34" charset="0"/>
              </a:rPr>
              <a:t>Buiten de 2</a:t>
            </a:r>
            <a:r>
              <a:rPr lang="el-GR" sz="1400" b="1" dirty="0" smtClean="0">
                <a:latin typeface="Calibri" pitchFamily="34" charset="0"/>
              </a:rPr>
              <a:t>σ</a:t>
            </a:r>
            <a:r>
              <a:rPr lang="nl-NL" sz="1400" b="1" dirty="0" smtClean="0">
                <a:latin typeface="Calibri" pitchFamily="34" charset="0"/>
              </a:rPr>
              <a:t> grens, zou maar 1 op de 20 keer mogen voorkomen, dus alleen waarschuwing: let op de volgende meting!</a:t>
            </a:r>
            <a:endParaRPr kumimoji="0" lang="nl-N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Ovaal 2"/>
          <p:cNvSpPr/>
          <p:nvPr/>
        </p:nvSpPr>
        <p:spPr bwMode="auto">
          <a:xfrm>
            <a:off x="2483768" y="3553947"/>
            <a:ext cx="288032" cy="28803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34550" y="3503425"/>
            <a:ext cx="822051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DAG 1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334550" y="3861048"/>
            <a:ext cx="822051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DAG 2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3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5408"/>
          <a:stretch/>
        </p:blipFill>
        <p:spPr bwMode="auto">
          <a:xfrm>
            <a:off x="1691680" y="2420888"/>
            <a:ext cx="5648357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11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639733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dirty="0">
                <a:latin typeface="Calibri" pitchFamily="34" charset="0"/>
              </a:rPr>
              <a:t>6</a:t>
            </a:r>
            <a:r>
              <a:rPr lang="nl-NL" sz="2000" dirty="0" smtClean="0">
                <a:latin typeface="Calibri" pitchFamily="34" charset="0"/>
              </a:rPr>
              <a:t>	Zet iedere dag (week, maand, uur of zo) de uitslag in de controlekaart en controleer of er een regel wordt overtreden.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39"/>
          <a:stretch/>
        </p:blipFill>
        <p:spPr bwMode="auto">
          <a:xfrm>
            <a:off x="1691680" y="2419945"/>
            <a:ext cx="5653624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77"/>
          <a:stretch/>
        </p:blipFill>
        <p:spPr bwMode="auto">
          <a:xfrm>
            <a:off x="1691680" y="2419945"/>
            <a:ext cx="5885443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57"/>
          <a:stretch/>
        </p:blipFill>
        <p:spPr bwMode="auto">
          <a:xfrm>
            <a:off x="1691680" y="2420888"/>
            <a:ext cx="5833928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vaal 17"/>
          <p:cNvSpPr/>
          <p:nvPr/>
        </p:nvSpPr>
        <p:spPr bwMode="auto">
          <a:xfrm>
            <a:off x="3485032" y="3414006"/>
            <a:ext cx="288032" cy="28803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Ovaal 10"/>
          <p:cNvSpPr/>
          <p:nvPr/>
        </p:nvSpPr>
        <p:spPr bwMode="auto">
          <a:xfrm rot="726795">
            <a:off x="3513103" y="3448557"/>
            <a:ext cx="361748" cy="30592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68"/>
          <a:stretch/>
        </p:blipFill>
        <p:spPr bwMode="auto">
          <a:xfrm>
            <a:off x="1691680" y="2419945"/>
            <a:ext cx="5795291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oelichting met afgeronde rechthoek 11"/>
          <p:cNvSpPr/>
          <p:nvPr/>
        </p:nvSpPr>
        <p:spPr bwMode="auto">
          <a:xfrm>
            <a:off x="5710108" y="2273483"/>
            <a:ext cx="2732593" cy="1083509"/>
          </a:xfrm>
          <a:prstGeom prst="wedgeRoundRectCallout">
            <a:avLst>
              <a:gd name="adj1" fmla="val -105502"/>
              <a:gd name="adj2" fmla="val 6338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400" b="1" i="1" dirty="0" smtClean="0">
                <a:latin typeface="Calibri" pitchFamily="34" charset="0"/>
              </a:rPr>
              <a:t>Twee </a:t>
            </a:r>
            <a:r>
              <a:rPr lang="nl-NL" sz="1400" b="1" dirty="0" smtClean="0">
                <a:latin typeface="Calibri" pitchFamily="34" charset="0"/>
              </a:rPr>
              <a:t>keer buiten de 2</a:t>
            </a:r>
            <a:r>
              <a:rPr lang="el-GR" sz="1400" b="1" dirty="0" smtClean="0">
                <a:latin typeface="Calibri" pitchFamily="34" charset="0"/>
              </a:rPr>
              <a:t>σ</a:t>
            </a:r>
            <a:r>
              <a:rPr lang="nl-NL" sz="1400" b="1" dirty="0" smtClean="0">
                <a:latin typeface="Calibri" pitchFamily="34" charset="0"/>
              </a:rPr>
              <a:t> grens, (zou maar 1 op de </a:t>
            </a:r>
            <a:r>
              <a:rPr lang="nl-NL" sz="1400" b="1" dirty="0" smtClean="0">
                <a:latin typeface="Calibri" pitchFamily="34" charset="0"/>
              </a:rPr>
              <a:t>40 </a:t>
            </a:r>
            <a:r>
              <a:rPr lang="nl-NL" sz="1400" b="1" dirty="0" smtClean="0">
                <a:latin typeface="Calibri" pitchFamily="34" charset="0"/>
              </a:rPr>
              <a:t>keer mogen voorkomen), dus nu moet actie worden ondernomen</a:t>
            </a:r>
            <a:endParaRPr kumimoji="0" lang="nl-N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037981" y="4725144"/>
            <a:ext cx="4572000" cy="1323439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lvl="0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Actie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de </a:t>
            </a:r>
            <a:r>
              <a:rPr lang="nl-NL" sz="1600" b="1" dirty="0">
                <a:solidFill>
                  <a:srgbClr val="FF0000"/>
                </a:solidFill>
                <a:latin typeface="Calibri" pitchFamily="34" charset="0"/>
              </a:rPr>
              <a:t>meting </a:t>
            </a:r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herhalen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nl-NL" sz="1600" b="1" dirty="0">
                <a:solidFill>
                  <a:srgbClr val="FF0000"/>
                </a:solidFill>
                <a:latin typeface="Calibri" pitchFamily="34" charset="0"/>
              </a:rPr>
              <a:t>onderzoek doen naar de </a:t>
            </a:r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oorzaak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nl-NL" sz="1600" b="1" dirty="0">
                <a:solidFill>
                  <a:srgbClr val="FF0000"/>
                </a:solidFill>
                <a:latin typeface="Calibri" pitchFamily="34" charset="0"/>
              </a:rPr>
              <a:t>na opheffen oorzaak herhalen van de </a:t>
            </a:r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meting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(meestal) nieuwe </a:t>
            </a:r>
            <a:r>
              <a:rPr lang="nl-NL" sz="1600" b="1" dirty="0">
                <a:solidFill>
                  <a:srgbClr val="FF0000"/>
                </a:solidFill>
                <a:latin typeface="Calibri" pitchFamily="34" charset="0"/>
              </a:rPr>
              <a:t>kaart </a:t>
            </a:r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starten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" name="Toelichting met afgeronde rechthoek 19"/>
          <p:cNvSpPr/>
          <p:nvPr/>
        </p:nvSpPr>
        <p:spPr bwMode="auto">
          <a:xfrm>
            <a:off x="107504" y="2339855"/>
            <a:ext cx="2732593" cy="1074152"/>
          </a:xfrm>
          <a:prstGeom prst="wedgeRoundRectCallout">
            <a:avLst>
              <a:gd name="adj1" fmla="val 74741"/>
              <a:gd name="adj2" fmla="val 4725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400" b="1" dirty="0" smtClean="0">
                <a:latin typeface="Calibri" pitchFamily="34" charset="0"/>
              </a:rPr>
              <a:t>Buiten de 2</a:t>
            </a:r>
            <a:r>
              <a:rPr lang="el-GR" sz="1400" b="1" dirty="0" smtClean="0">
                <a:latin typeface="Calibri" pitchFamily="34" charset="0"/>
              </a:rPr>
              <a:t>σ</a:t>
            </a:r>
            <a:r>
              <a:rPr lang="nl-NL" sz="1400" b="1" dirty="0" smtClean="0">
                <a:latin typeface="Calibri" pitchFamily="34" charset="0"/>
              </a:rPr>
              <a:t> grens, zou maar 1 op de 20 keer mogen voorkomen, </a:t>
            </a:r>
            <a:r>
              <a:rPr lang="nl-NL" sz="1400" b="1" dirty="0" smtClean="0">
                <a:latin typeface="Calibri" pitchFamily="34" charset="0"/>
              </a:rPr>
              <a:t>daarom nu </a:t>
            </a:r>
            <a:r>
              <a:rPr lang="nl-NL" sz="1400" b="1" dirty="0" smtClean="0">
                <a:latin typeface="Calibri" pitchFamily="34" charset="0"/>
              </a:rPr>
              <a:t>alleen waarschuwing: let op de volgende meting!</a:t>
            </a:r>
            <a:endParaRPr kumimoji="0" lang="nl-N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" name="Ovaal 20"/>
          <p:cNvSpPr/>
          <p:nvPr/>
        </p:nvSpPr>
        <p:spPr bwMode="auto">
          <a:xfrm rot="1173640">
            <a:off x="3570353" y="3477429"/>
            <a:ext cx="430192" cy="29777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334550" y="3503425"/>
            <a:ext cx="822051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DAG 1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334550" y="3861048"/>
            <a:ext cx="822051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DAG 2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330272" y="4242574"/>
            <a:ext cx="822051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DAG 3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328343" y="4619765"/>
            <a:ext cx="822051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DAG 4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328343" y="4996746"/>
            <a:ext cx="822051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DAG 5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" name="Rechthoek 29"/>
          <p:cNvSpPr/>
          <p:nvPr/>
        </p:nvSpPr>
        <p:spPr>
          <a:xfrm>
            <a:off x="336407" y="5361105"/>
            <a:ext cx="822051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1600" b="1" dirty="0" smtClean="0">
                <a:solidFill>
                  <a:srgbClr val="FF0000"/>
                </a:solidFill>
                <a:latin typeface="Calibri" pitchFamily="34" charset="0"/>
              </a:rPr>
              <a:t>DAG 6</a:t>
            </a:r>
            <a:endParaRPr lang="nl-NL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7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 animBg="1"/>
      <p:bldP spid="12" grpId="0" animBg="1"/>
      <p:bldP spid="3" grpId="0" animBg="1"/>
      <p:bldP spid="20" grpId="0" animBg="1"/>
      <p:bldP spid="21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12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79" y="2420888"/>
            <a:ext cx="3385947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87624" y="1916832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smtClean="0">
                <a:latin typeface="Calibri" pitchFamily="34" charset="0"/>
              </a:rPr>
              <a:t>Waarschuwingsregel</a:t>
            </a:r>
          </a:p>
        </p:txBody>
      </p:sp>
      <p:sp>
        <p:nvSpPr>
          <p:cNvPr id="16" name="Rechthoek 15"/>
          <p:cNvSpPr/>
          <p:nvPr/>
        </p:nvSpPr>
        <p:spPr>
          <a:xfrm>
            <a:off x="1328079" y="4869160"/>
            <a:ext cx="760793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nl-NL" sz="3200" b="1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nl-NL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l-GR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σ</a:t>
            </a:r>
            <a:endParaRPr lang="nl-NL" sz="3200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err="1" smtClean="0">
                <a:latin typeface="Calibri" pitchFamily="34" charset="0"/>
              </a:rPr>
              <a:t>Westgard</a:t>
            </a:r>
            <a:r>
              <a:rPr lang="nl-NL" sz="2000" b="1" dirty="0" smtClean="0">
                <a:latin typeface="Calibri" pitchFamily="34" charset="0"/>
              </a:rPr>
              <a:t> Regels (uit klinische chemie)</a:t>
            </a:r>
          </a:p>
        </p:txBody>
      </p:sp>
    </p:spTree>
    <p:extLst>
      <p:ext uri="{BB962C8B-B14F-4D97-AF65-F5344CB8AC3E}">
        <p14:creationId xmlns:p14="http://schemas.microsoft.com/office/powerpoint/2010/main" val="209871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13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err="1" smtClean="0">
                <a:latin typeface="Calibri" pitchFamily="34" charset="0"/>
              </a:rPr>
              <a:t>Westgard</a:t>
            </a:r>
            <a:r>
              <a:rPr lang="nl-NL" sz="2000" b="1" dirty="0" smtClean="0">
                <a:latin typeface="Calibri" pitchFamily="34" charset="0"/>
              </a:rPr>
              <a:t> Regels (uit klinische chemie)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87624" y="1916832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smtClean="0">
                <a:latin typeface="Calibri" pitchFamily="34" charset="0"/>
              </a:rPr>
              <a:t>Actieregels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79" y="2420888"/>
            <a:ext cx="3385947" cy="2257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oelichting met afgeronde rechthoek 8"/>
          <p:cNvSpPr/>
          <p:nvPr/>
        </p:nvSpPr>
        <p:spPr bwMode="auto">
          <a:xfrm>
            <a:off x="5710108" y="2273483"/>
            <a:ext cx="2732593" cy="1276054"/>
          </a:xfrm>
          <a:prstGeom prst="wedgeRoundRectCallout">
            <a:avLst>
              <a:gd name="adj1" fmla="val -138958"/>
              <a:gd name="adj2" fmla="val 5106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800" b="1" dirty="0" smtClean="0">
                <a:latin typeface="Calibri" pitchFamily="34" charset="0"/>
              </a:rPr>
              <a:t>Buiten de 3</a:t>
            </a:r>
            <a:r>
              <a:rPr lang="el-GR" sz="1800" b="1" dirty="0" smtClean="0">
                <a:latin typeface="Calibri" pitchFamily="34" charset="0"/>
              </a:rPr>
              <a:t>σ</a:t>
            </a:r>
            <a:r>
              <a:rPr lang="nl-NL" sz="1800" b="1" dirty="0" smtClean="0">
                <a:latin typeface="Calibri" pitchFamily="34" charset="0"/>
              </a:rPr>
              <a:t> grens (zou maar 1 op de 100 keer mogen voorkomen), dus actie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328079" y="4869160"/>
            <a:ext cx="760793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nl-NL" sz="3200" b="1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nl-NL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3</a:t>
            </a:r>
            <a:r>
              <a:rPr lang="el-GR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σ</a:t>
            </a:r>
            <a:endParaRPr lang="nl-NL" sz="3200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0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14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err="1" smtClean="0">
                <a:latin typeface="Calibri" pitchFamily="34" charset="0"/>
              </a:rPr>
              <a:t>Westgard</a:t>
            </a:r>
            <a:r>
              <a:rPr lang="nl-NL" sz="2000" b="1" dirty="0" smtClean="0">
                <a:latin typeface="Calibri" pitchFamily="34" charset="0"/>
              </a:rPr>
              <a:t> Regels (uit klinische chemie)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87624" y="1916832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smtClean="0">
                <a:latin typeface="Calibri" pitchFamily="34" charset="0"/>
              </a:rPr>
              <a:t>Actieregels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328079" y="4869160"/>
            <a:ext cx="760793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nl-NL" sz="3200" b="1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nl-NL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l-GR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σ</a:t>
            </a:r>
            <a:endParaRPr lang="nl-NL" sz="3200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79" y="2492896"/>
            <a:ext cx="3428707" cy="2114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oelichting met afgeronde rechthoek 8"/>
          <p:cNvSpPr/>
          <p:nvPr/>
        </p:nvSpPr>
        <p:spPr bwMode="auto">
          <a:xfrm>
            <a:off x="5710108" y="2273483"/>
            <a:ext cx="2732593" cy="1011501"/>
          </a:xfrm>
          <a:prstGeom prst="wedgeRoundRectCallout">
            <a:avLst>
              <a:gd name="adj1" fmla="val -149798"/>
              <a:gd name="adj2" fmla="val 2387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800" b="1" dirty="0" smtClean="0">
                <a:latin typeface="Calibri" pitchFamily="34" charset="0"/>
              </a:rPr>
              <a:t>Twee keer buiten de 2</a:t>
            </a:r>
            <a:r>
              <a:rPr lang="el-GR" sz="1800" b="1" dirty="0" smtClean="0">
                <a:latin typeface="Calibri" pitchFamily="34" charset="0"/>
              </a:rPr>
              <a:t>σ</a:t>
            </a:r>
            <a:r>
              <a:rPr lang="nl-NL" sz="1800" b="1" dirty="0" smtClean="0">
                <a:latin typeface="Calibri" pitchFamily="34" charset="0"/>
              </a:rPr>
              <a:t> (aan dezelfde kant) dus actie 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6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15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err="1" smtClean="0">
                <a:latin typeface="Calibri" pitchFamily="34" charset="0"/>
              </a:rPr>
              <a:t>Westgard</a:t>
            </a:r>
            <a:r>
              <a:rPr lang="nl-NL" sz="2000" b="1" dirty="0" smtClean="0">
                <a:latin typeface="Calibri" pitchFamily="34" charset="0"/>
              </a:rPr>
              <a:t> Regels (uit klinische chemie)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87624" y="1916832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smtClean="0">
                <a:latin typeface="Calibri" pitchFamily="34" charset="0"/>
              </a:rPr>
              <a:t>Actieregels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328079" y="4869160"/>
            <a:ext cx="760793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nl-NL" sz="3200" b="1" dirty="0" smtClean="0">
                <a:solidFill>
                  <a:srgbClr val="FF0000"/>
                </a:solidFill>
                <a:latin typeface="Calibri" pitchFamily="34" charset="0"/>
              </a:rPr>
              <a:t>R</a:t>
            </a:r>
            <a:r>
              <a:rPr lang="nl-NL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4</a:t>
            </a:r>
            <a:r>
              <a:rPr lang="el-GR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σ</a:t>
            </a:r>
            <a:endParaRPr lang="nl-NL" sz="3200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79" y="2492896"/>
            <a:ext cx="3428707" cy="212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oelichting met afgeronde rechthoek 8"/>
          <p:cNvSpPr/>
          <p:nvPr/>
        </p:nvSpPr>
        <p:spPr bwMode="auto">
          <a:xfrm>
            <a:off x="5710108" y="2273483"/>
            <a:ext cx="2732593" cy="939493"/>
          </a:xfrm>
          <a:prstGeom prst="wedgeRoundRectCallout">
            <a:avLst>
              <a:gd name="adj1" fmla="val -129532"/>
              <a:gd name="adj2" fmla="val 3197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800" b="1" dirty="0" smtClean="0">
                <a:latin typeface="Calibri" pitchFamily="34" charset="0"/>
              </a:rPr>
              <a:t>Twee keer buiten de 2</a:t>
            </a:r>
            <a:r>
              <a:rPr lang="el-GR" sz="1800" b="1" dirty="0" smtClean="0">
                <a:latin typeface="Calibri" pitchFamily="34" charset="0"/>
              </a:rPr>
              <a:t>σ</a:t>
            </a:r>
            <a:r>
              <a:rPr lang="nl-NL" sz="1800" b="1" dirty="0" smtClean="0">
                <a:latin typeface="Calibri" pitchFamily="34" charset="0"/>
              </a:rPr>
              <a:t> grens (boven en onder) dus actie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79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16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err="1" smtClean="0">
                <a:latin typeface="Calibri" pitchFamily="34" charset="0"/>
              </a:rPr>
              <a:t>Westgard</a:t>
            </a:r>
            <a:r>
              <a:rPr lang="nl-NL" sz="2000" b="1" dirty="0" smtClean="0">
                <a:latin typeface="Calibri" pitchFamily="34" charset="0"/>
              </a:rPr>
              <a:t> Regels (uit klinische chemie)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87624" y="1916832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smtClean="0">
                <a:latin typeface="Calibri" pitchFamily="34" charset="0"/>
              </a:rPr>
              <a:t>Actieregels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328079" y="4869160"/>
            <a:ext cx="760793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nl-NL" sz="3200" b="1" dirty="0" smtClean="0">
                <a:solidFill>
                  <a:srgbClr val="FF0000"/>
                </a:solidFill>
                <a:latin typeface="Calibri" pitchFamily="34" charset="0"/>
              </a:rPr>
              <a:t>4</a:t>
            </a:r>
            <a:r>
              <a:rPr lang="nl-NL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l-GR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σ</a:t>
            </a:r>
            <a:endParaRPr lang="nl-NL" sz="3200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79" y="2492896"/>
            <a:ext cx="3428707" cy="2170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oelichting met afgeronde rechthoek 8"/>
          <p:cNvSpPr/>
          <p:nvPr/>
        </p:nvSpPr>
        <p:spPr bwMode="auto">
          <a:xfrm>
            <a:off x="5710108" y="2273483"/>
            <a:ext cx="2732593" cy="723469"/>
          </a:xfrm>
          <a:prstGeom prst="wedgeRoundRectCallout">
            <a:avLst>
              <a:gd name="adj1" fmla="val -88057"/>
              <a:gd name="adj2" fmla="val 14597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800" b="1" dirty="0" smtClean="0">
                <a:latin typeface="Calibri" pitchFamily="34" charset="0"/>
              </a:rPr>
              <a:t>4  keer buiten de 1</a:t>
            </a:r>
            <a:r>
              <a:rPr lang="el-GR" sz="1800" b="1" dirty="0" smtClean="0">
                <a:latin typeface="Calibri" pitchFamily="34" charset="0"/>
              </a:rPr>
              <a:t>σ</a:t>
            </a:r>
            <a:r>
              <a:rPr lang="nl-NL" sz="1800" b="1" dirty="0" smtClean="0">
                <a:latin typeface="Calibri" pitchFamily="34" charset="0"/>
              </a:rPr>
              <a:t> grens dus actie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0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17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err="1" smtClean="0">
                <a:latin typeface="Calibri" pitchFamily="34" charset="0"/>
              </a:rPr>
              <a:t>Westgard</a:t>
            </a:r>
            <a:r>
              <a:rPr lang="nl-NL" sz="2000" b="1" dirty="0" smtClean="0">
                <a:latin typeface="Calibri" pitchFamily="34" charset="0"/>
              </a:rPr>
              <a:t> Regels (uit klinische chemie)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87624" y="1916832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smtClean="0">
                <a:latin typeface="Calibri" pitchFamily="34" charset="0"/>
              </a:rPr>
              <a:t>Actieregels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328079" y="4869160"/>
            <a:ext cx="760793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nl-NL" sz="3200" b="1" dirty="0" smtClean="0">
                <a:solidFill>
                  <a:srgbClr val="FF0000"/>
                </a:solidFill>
                <a:latin typeface="Calibri" pitchFamily="34" charset="0"/>
              </a:rPr>
              <a:t>10</a:t>
            </a:r>
            <a:r>
              <a:rPr lang="nl-NL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x</a:t>
            </a:r>
            <a:endParaRPr lang="nl-NL" sz="3200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3425146" cy="2147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oelichting met afgeronde rechthoek 8"/>
          <p:cNvSpPr/>
          <p:nvPr/>
        </p:nvSpPr>
        <p:spPr bwMode="auto">
          <a:xfrm>
            <a:off x="5710108" y="2273483"/>
            <a:ext cx="2732593" cy="723469"/>
          </a:xfrm>
          <a:prstGeom prst="wedgeRoundRectCallout">
            <a:avLst>
              <a:gd name="adj1" fmla="val -88057"/>
              <a:gd name="adj2" fmla="val 14597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800" b="1" dirty="0" smtClean="0">
                <a:latin typeface="Calibri" pitchFamily="34" charset="0"/>
              </a:rPr>
              <a:t>10  Keer aan een kant van het gemiddelde, dus actie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Toelichting met afgeronde rechthoek 11"/>
          <p:cNvSpPr/>
          <p:nvPr/>
        </p:nvSpPr>
        <p:spPr bwMode="auto">
          <a:xfrm>
            <a:off x="5710107" y="4507425"/>
            <a:ext cx="2732593" cy="946510"/>
          </a:xfrm>
          <a:prstGeom prst="wedgeRoundRectCallout">
            <a:avLst>
              <a:gd name="adj1" fmla="val -41398"/>
              <a:gd name="adj2" fmla="val 4863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nl-NL" sz="1800" b="1" dirty="0" smtClean="0">
                <a:latin typeface="Calibri" pitchFamily="34" charset="0"/>
              </a:rPr>
              <a:t>Soms wordt ook </a:t>
            </a:r>
            <a:r>
              <a:rPr lang="nl-NL" sz="2800" b="1" dirty="0" smtClean="0">
                <a:solidFill>
                  <a:srgbClr val="FF0000"/>
                </a:solidFill>
                <a:latin typeface="Calibri" pitchFamily="34" charset="0"/>
              </a:rPr>
              <a:t>8</a:t>
            </a:r>
            <a:r>
              <a:rPr lang="nl-NL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x </a:t>
            </a:r>
            <a:r>
              <a:rPr lang="nl-NL" sz="1800" b="1" dirty="0" smtClean="0">
                <a:latin typeface="Calibri" pitchFamily="34" charset="0"/>
              </a:rPr>
              <a:t>gehanteerd </a:t>
            </a:r>
            <a:endParaRPr lang="nl-NL" sz="1800" b="1" dirty="0">
              <a:latin typeface="Calibri" pitchFamily="34" charset="0"/>
            </a:endParaRPr>
          </a:p>
          <a:p>
            <a:pPr algn="ctr"/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63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 sz="1200" b="1">
                <a:latin typeface="Calibri" panose="020F0502020204030204" pitchFamily="34" charset="0"/>
              </a:rPr>
              <a:pPr/>
              <a:t>18</a:t>
            </a:fld>
            <a:endParaRPr lang="nl-NL" sz="1200" b="1" dirty="0">
              <a:latin typeface="Calibri" panose="020F050202020403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err="1" smtClean="0">
                <a:latin typeface="Calibri" pitchFamily="34" charset="0"/>
              </a:rPr>
              <a:t>Westgard</a:t>
            </a:r>
            <a:r>
              <a:rPr lang="nl-NL" sz="2000" b="1" dirty="0" smtClean="0">
                <a:latin typeface="Calibri" pitchFamily="34" charset="0"/>
              </a:rPr>
              <a:t> Regels (uit klinische chemie)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87624" y="1916832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smtClean="0">
                <a:latin typeface="Calibri" pitchFamily="34" charset="0"/>
              </a:rPr>
              <a:t>Actieregels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328079" y="4869160"/>
            <a:ext cx="760793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nl-NL" sz="3200" b="1" dirty="0" smtClean="0">
                <a:solidFill>
                  <a:srgbClr val="FF0000"/>
                </a:solidFill>
                <a:latin typeface="Calibri" pitchFamily="34" charset="0"/>
              </a:rPr>
              <a:t>10</a:t>
            </a:r>
            <a:r>
              <a:rPr lang="nl-NL" sz="3200" b="1" baseline="-25000" dirty="0" smtClean="0">
                <a:solidFill>
                  <a:srgbClr val="FF0000"/>
                </a:solidFill>
                <a:latin typeface="Calibri" pitchFamily="34" charset="0"/>
              </a:rPr>
              <a:t>x</a:t>
            </a:r>
            <a:endParaRPr lang="nl-NL" sz="3200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3425146" cy="2147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oelichting met afgeronde rechthoek 8"/>
          <p:cNvSpPr/>
          <p:nvPr/>
        </p:nvSpPr>
        <p:spPr bwMode="auto">
          <a:xfrm>
            <a:off x="5710108" y="2273483"/>
            <a:ext cx="2732593" cy="723469"/>
          </a:xfrm>
          <a:prstGeom prst="wedgeRoundRectCallout">
            <a:avLst>
              <a:gd name="adj1" fmla="val -88057"/>
              <a:gd name="adj2" fmla="val 14597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800" b="1" dirty="0" smtClean="0">
                <a:latin typeface="Calibri" pitchFamily="34" charset="0"/>
              </a:rPr>
              <a:t>10  Keer aan een kant van het gemiddelde, dus actie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Toelichting met afgeronde rechthoek 11"/>
          <p:cNvSpPr/>
          <p:nvPr/>
        </p:nvSpPr>
        <p:spPr bwMode="auto">
          <a:xfrm>
            <a:off x="5710107" y="4507425"/>
            <a:ext cx="2732593" cy="946510"/>
          </a:xfrm>
          <a:prstGeom prst="wedgeRoundRectCallout">
            <a:avLst>
              <a:gd name="adj1" fmla="val -41398"/>
              <a:gd name="adj2" fmla="val 4863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nl-NL" sz="1800" b="1" dirty="0" smtClean="0">
                <a:latin typeface="Calibri" pitchFamily="34" charset="0"/>
              </a:rPr>
              <a:t>Soms wordt ook </a:t>
            </a:r>
            <a:r>
              <a:rPr lang="nl-NL" sz="2800" b="1" dirty="0" smtClean="0">
                <a:solidFill>
                  <a:srgbClr val="FF0000"/>
                </a:solidFill>
                <a:latin typeface="Calibri" pitchFamily="34" charset="0"/>
              </a:rPr>
              <a:t>8</a:t>
            </a:r>
            <a:r>
              <a:rPr lang="nl-NL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x </a:t>
            </a:r>
            <a:r>
              <a:rPr lang="nl-NL" sz="1800" b="1" dirty="0" smtClean="0">
                <a:latin typeface="Calibri" pitchFamily="34" charset="0"/>
              </a:rPr>
              <a:t>gehanteerd </a:t>
            </a:r>
            <a:endParaRPr lang="nl-NL" sz="1800" b="1" dirty="0">
              <a:latin typeface="Calibri" pitchFamily="34" charset="0"/>
            </a:endParaRPr>
          </a:p>
          <a:p>
            <a:pPr algn="ctr"/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93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19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347864" y="2636912"/>
            <a:ext cx="1704213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nl-NL" sz="3200" b="1" dirty="0" smtClean="0">
                <a:solidFill>
                  <a:srgbClr val="FF0000"/>
                </a:solidFill>
                <a:latin typeface="Calibri" pitchFamily="34" charset="0"/>
              </a:rPr>
              <a:t>Vragen?</a:t>
            </a:r>
            <a:endParaRPr lang="nl-NL" sz="3200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2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187624" y="1412776"/>
            <a:ext cx="348129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nl-NL" sz="1800" dirty="0" smtClean="0">
                <a:latin typeface="Arial" charset="0"/>
              </a:rPr>
              <a:t>mensen</a:t>
            </a:r>
            <a:endParaRPr lang="nl-NL" sz="1800" dirty="0">
              <a:latin typeface="Arial" charset="0"/>
            </a:endParaRP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nl-NL" sz="1800" dirty="0" smtClean="0">
                <a:latin typeface="Arial" charset="0"/>
              </a:rPr>
              <a:t>materialen</a:t>
            </a:r>
            <a:endParaRPr lang="nl-NL" sz="1800" dirty="0">
              <a:latin typeface="Arial" charset="0"/>
            </a:endParaRP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nl-NL" sz="1800" dirty="0" smtClean="0">
                <a:latin typeface="Arial" charset="0"/>
              </a:rPr>
              <a:t>machines </a:t>
            </a:r>
            <a:r>
              <a:rPr lang="nl-NL" sz="1800" dirty="0">
                <a:latin typeface="Arial" charset="0"/>
              </a:rPr>
              <a:t>en apparaten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nl-NL" sz="1800" dirty="0" smtClean="0">
                <a:latin typeface="Arial" charset="0"/>
              </a:rPr>
              <a:t>metingen </a:t>
            </a:r>
            <a:endParaRPr lang="nl-NL" sz="1800" dirty="0">
              <a:latin typeface="Arial" charset="0"/>
            </a:endParaRP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nl-NL" sz="1800" dirty="0" smtClean="0">
                <a:latin typeface="Arial" charset="0"/>
              </a:rPr>
              <a:t>omstandigheden </a:t>
            </a:r>
            <a:r>
              <a:rPr lang="nl-NL" sz="1800" dirty="0">
                <a:latin typeface="Arial" charset="0"/>
              </a:rPr>
              <a:t>(omgeving</a:t>
            </a:r>
            <a:r>
              <a:rPr lang="nl-NL" sz="1800" dirty="0" smtClean="0">
                <a:latin typeface="Arial" charset="0"/>
              </a:rPr>
              <a:t>)</a:t>
            </a:r>
            <a:endParaRPr lang="nl-NL" sz="1800" dirty="0">
              <a:latin typeface="Arial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164845" y="1068705"/>
            <a:ext cx="55884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Je maakt of meet geen</a:t>
            </a:r>
            <a:r>
              <a:rPr lang="nl-NL" sz="2000" b="1" dirty="0" smtClean="0"/>
              <a:t> </a:t>
            </a:r>
            <a:r>
              <a:rPr lang="nl-NL" sz="2000" b="1" dirty="0">
                <a:latin typeface="Arial" charset="0"/>
              </a:rPr>
              <a:t>twee</a:t>
            </a:r>
            <a:r>
              <a:rPr lang="nl-NL" sz="2000" b="1" dirty="0"/>
              <a:t> </a:t>
            </a:r>
            <a:r>
              <a:rPr lang="nl-NL" sz="2000" b="1" dirty="0">
                <a:latin typeface="Arial" charset="0"/>
              </a:rPr>
              <a:t>keer</a:t>
            </a:r>
            <a:r>
              <a:rPr lang="nl-NL" sz="2000" b="1" dirty="0"/>
              <a:t> </a:t>
            </a:r>
            <a:r>
              <a:rPr lang="nl-NL" sz="2000" b="1" dirty="0">
                <a:latin typeface="Arial" charset="0"/>
              </a:rPr>
              <a:t>hetzelfde</a:t>
            </a: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4" r="28412" b="7115"/>
          <a:stretch>
            <a:fillRect/>
          </a:stretch>
        </p:blipFill>
        <p:spPr bwMode="auto">
          <a:xfrm>
            <a:off x="1380583" y="3681613"/>
            <a:ext cx="3094136" cy="25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oelichting met afgeronde rechthoek 9"/>
          <p:cNvSpPr/>
          <p:nvPr/>
        </p:nvSpPr>
        <p:spPr bwMode="auto">
          <a:xfrm>
            <a:off x="286772" y="5780286"/>
            <a:ext cx="2187621" cy="762248"/>
          </a:xfrm>
          <a:prstGeom prst="wedgeRoundRectCallout">
            <a:avLst>
              <a:gd name="adj1" fmla="val 75837"/>
              <a:gd name="adj2" fmla="val -13284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Alleen toevallige </a:t>
            </a:r>
            <a:r>
              <a:rPr lang="nl-NL" sz="1800" b="1" dirty="0" smtClean="0">
                <a:latin typeface="Calibri" pitchFamily="34" charset="0"/>
              </a:rPr>
              <a:t>variaties</a:t>
            </a:r>
            <a:r>
              <a:rPr kumimoji="0" lang="nl-NL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06" r="28412" b="7022"/>
          <a:stretch>
            <a:fillRect/>
          </a:stretch>
        </p:blipFill>
        <p:spPr bwMode="auto">
          <a:xfrm>
            <a:off x="5220071" y="3720054"/>
            <a:ext cx="3066405" cy="249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oelichting met afgeronde rechthoek 12"/>
          <p:cNvSpPr/>
          <p:nvPr/>
        </p:nvSpPr>
        <p:spPr bwMode="auto">
          <a:xfrm>
            <a:off x="3575107" y="6161410"/>
            <a:ext cx="2187621" cy="478676"/>
          </a:xfrm>
          <a:prstGeom prst="wedgeRoundRectCallout">
            <a:avLst>
              <a:gd name="adj1" fmla="val 41005"/>
              <a:gd name="adj2" fmla="val -17529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toevallige </a:t>
            </a:r>
            <a:r>
              <a:rPr lang="nl-NL" sz="1800" b="1" dirty="0" smtClean="0">
                <a:latin typeface="Calibri" pitchFamily="34" charset="0"/>
              </a:rPr>
              <a:t>variaties</a:t>
            </a:r>
            <a:r>
              <a:rPr kumimoji="0" lang="nl-NL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" name="Toelichting met afgeronde rechthoek 14"/>
          <p:cNvSpPr/>
          <p:nvPr/>
        </p:nvSpPr>
        <p:spPr bwMode="auto">
          <a:xfrm>
            <a:off x="5148064" y="3861048"/>
            <a:ext cx="2187621" cy="478676"/>
          </a:xfrm>
          <a:prstGeom prst="wedgeRoundRectCallout">
            <a:avLst>
              <a:gd name="adj1" fmla="val 29975"/>
              <a:gd name="adj2" fmla="val 9532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speciale variaties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187624" y="3199785"/>
            <a:ext cx="51845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Twee soorten variaties</a:t>
            </a:r>
            <a:endParaRPr lang="nl-NL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21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4" grpId="0" autoUpdateAnimBg="0"/>
      <p:bldP spid="10" grpId="0" animBg="1"/>
      <p:bldP spid="13" grpId="0" animBg="1"/>
      <p:bldP spid="15" grpId="0" animBg="1"/>
      <p:bldP spid="1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3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44064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068" y="3145879"/>
            <a:ext cx="4587875" cy="275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oelichting met afgeronde rechthoek 2"/>
          <p:cNvSpPr/>
          <p:nvPr/>
        </p:nvSpPr>
        <p:spPr bwMode="auto">
          <a:xfrm>
            <a:off x="539552" y="2996952"/>
            <a:ext cx="2016224" cy="1524496"/>
          </a:xfrm>
          <a:prstGeom prst="wedgeRoundRectCallout">
            <a:avLst>
              <a:gd name="adj1" fmla="val 74095"/>
              <a:gd name="adj2" fmla="val -289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Mensen: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De variatie van het gehalte</a:t>
            </a:r>
            <a:r>
              <a:rPr kumimoji="0" lang="nl-NL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LDL cholesterol bij een patiënt per week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64845" y="1068705"/>
            <a:ext cx="51845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Wat is acceptabel?</a:t>
            </a:r>
            <a:endParaRPr lang="nl-NL" sz="2000" b="1" dirty="0">
              <a:latin typeface="Arial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147581" y="1628800"/>
            <a:ext cx="51845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Grenzen bepalen</a:t>
            </a:r>
            <a:endParaRPr lang="nl-NL" sz="2000" b="1" dirty="0"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014837" y="1697673"/>
            <a:ext cx="200833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Gezondheid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b="1" dirty="0" smtClean="0">
                <a:latin typeface="Arial" charset="0"/>
              </a:rPr>
              <a:t>Bovengrens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b="1" dirty="0" smtClean="0">
                <a:latin typeface="Arial" charset="0"/>
              </a:rPr>
              <a:t>Ondergrens</a:t>
            </a:r>
          </a:p>
        </p:txBody>
      </p:sp>
    </p:spTree>
    <p:extLst>
      <p:ext uri="{BB962C8B-B14F-4D97-AF65-F5344CB8AC3E}">
        <p14:creationId xmlns:p14="http://schemas.microsoft.com/office/powerpoint/2010/main" val="16090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utoUpdateAnimBg="0"/>
      <p:bldP spid="13" grpId="0" autoUpdateAnimBg="0"/>
      <p:bldP spid="1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4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199000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Bij bewaking van processen en meetmethoden</a:t>
            </a:r>
            <a:endParaRPr lang="nl-NL" sz="2000" b="1" dirty="0"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368500" y="4581128"/>
            <a:ext cx="58676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 b="1" dirty="0" smtClean="0">
                <a:latin typeface="Arial" charset="0"/>
              </a:rPr>
              <a:t>95% betrouwbaarheid</a:t>
            </a:r>
            <a:endParaRPr lang="nl-NL" sz="1800" b="1" dirty="0">
              <a:latin typeface="Arial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768" y="2132856"/>
            <a:ext cx="3945402" cy="24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199001" y="1660738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Uitgaan van normaalverdeling</a:t>
            </a:r>
            <a:endParaRPr lang="nl-NL" sz="2000" b="1" dirty="0">
              <a:latin typeface="Arial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368624" y="4980920"/>
            <a:ext cx="58676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1800" dirty="0" smtClean="0">
                <a:latin typeface="Arial" charset="0"/>
              </a:rPr>
              <a:t>alles binnen 2</a:t>
            </a:r>
            <a:r>
              <a:rPr lang="el-GR" sz="1800" dirty="0" smtClean="0">
                <a:latin typeface="Arial" charset="0"/>
              </a:rPr>
              <a:t>σ</a:t>
            </a:r>
            <a:r>
              <a:rPr lang="nl-NL" sz="1800" dirty="0" smtClean="0">
                <a:latin typeface="Arial" charset="0"/>
              </a:rPr>
              <a:t> is OK (Eng: in control)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1800" dirty="0">
                <a:latin typeface="Arial" charset="0"/>
              </a:rPr>
              <a:t>t</a:t>
            </a:r>
            <a:r>
              <a:rPr lang="nl-NL" sz="1800" dirty="0" smtClean="0">
                <a:latin typeface="Arial" charset="0"/>
              </a:rPr>
              <a:t>ussen </a:t>
            </a:r>
            <a:r>
              <a:rPr lang="nl-NL" sz="1800" dirty="0">
                <a:latin typeface="Arial" charset="0"/>
              </a:rPr>
              <a:t>2</a:t>
            </a:r>
            <a:r>
              <a:rPr lang="el-GR" sz="1800" dirty="0">
                <a:latin typeface="Arial" charset="0"/>
              </a:rPr>
              <a:t>σ</a:t>
            </a:r>
            <a:r>
              <a:rPr lang="nl-NL" sz="1800" dirty="0">
                <a:latin typeface="Arial" charset="0"/>
              </a:rPr>
              <a:t> </a:t>
            </a:r>
            <a:r>
              <a:rPr lang="nl-NL" sz="1800" dirty="0" smtClean="0">
                <a:latin typeface="Arial" charset="0"/>
              </a:rPr>
              <a:t>en 3</a:t>
            </a:r>
            <a:r>
              <a:rPr lang="el-GR" sz="1800" dirty="0" smtClean="0">
                <a:latin typeface="Arial" charset="0"/>
              </a:rPr>
              <a:t>σ</a:t>
            </a:r>
            <a:r>
              <a:rPr lang="nl-NL" sz="1800" dirty="0" smtClean="0">
                <a:latin typeface="Arial" charset="0"/>
              </a:rPr>
              <a:t> </a:t>
            </a:r>
            <a:r>
              <a:rPr lang="nl-NL" sz="1800" dirty="0" smtClean="0">
                <a:latin typeface="Arial" charset="0"/>
                <a:sym typeface="Wingdings" pitchFamily="2" charset="2"/>
              </a:rPr>
              <a:t> </a:t>
            </a:r>
            <a:r>
              <a:rPr lang="nl-NL" sz="1800" dirty="0" smtClean="0">
                <a:latin typeface="Arial" charset="0"/>
              </a:rPr>
              <a:t>waarschuwing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1800" dirty="0">
                <a:latin typeface="Arial" charset="0"/>
              </a:rPr>
              <a:t>buiten 3</a:t>
            </a:r>
            <a:r>
              <a:rPr lang="el-GR" sz="1800" dirty="0">
                <a:latin typeface="Arial" charset="0"/>
              </a:rPr>
              <a:t>σ</a:t>
            </a:r>
            <a:r>
              <a:rPr lang="nl-NL" sz="1800" dirty="0">
                <a:latin typeface="Arial" charset="0"/>
              </a:rPr>
              <a:t> </a:t>
            </a:r>
            <a:r>
              <a:rPr lang="nl-NL" sz="1800" dirty="0" smtClean="0">
                <a:latin typeface="Arial" charset="0"/>
                <a:sym typeface="Wingdings" pitchFamily="2" charset="2"/>
              </a:rPr>
              <a:t> actie</a:t>
            </a:r>
            <a:endParaRPr lang="nl-NL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79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5" grpId="0" autoUpdateAnimBg="0"/>
      <p:bldP spid="13" grpId="0" autoUpdateAnimBg="0"/>
      <p:bldP spid="1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5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199000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Grenzen voor controle</a:t>
            </a:r>
            <a:endParaRPr lang="nl-NL" sz="2000" b="1" dirty="0">
              <a:latin typeface="Arial" charset="0"/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625748"/>
            <a:ext cx="7170582" cy="461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17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6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15615" y="1844824"/>
            <a:ext cx="639733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defTabSz="355600">
              <a:buFont typeface="+mj-lt"/>
              <a:buAutoNum type="arabicPeriod"/>
            </a:pPr>
            <a:r>
              <a:rPr lang="nl-NL" sz="2000" dirty="0" smtClean="0">
                <a:latin typeface="Calibri" pitchFamily="34" charset="0"/>
              </a:rPr>
              <a:t>Koop </a:t>
            </a:r>
            <a:r>
              <a:rPr lang="nl-NL" sz="2000" dirty="0">
                <a:latin typeface="Calibri" pitchFamily="34" charset="0"/>
              </a:rPr>
              <a:t>een controlemonster en gebruik de door de leverancier opgegeven </a:t>
            </a:r>
            <a:r>
              <a:rPr lang="nl-NL" sz="2000" dirty="0" smtClean="0">
                <a:latin typeface="Calibri" pitchFamily="34" charset="0"/>
              </a:rPr>
              <a:t>grenzen (vaak </a:t>
            </a:r>
            <a:r>
              <a:rPr lang="nl-NL" sz="2000" dirty="0">
                <a:latin typeface="Calibri" pitchFamily="34" charset="0"/>
              </a:rPr>
              <a:t>de 2</a:t>
            </a:r>
            <a:r>
              <a:rPr lang="nl-NL" sz="2000" dirty="0" smtClean="0">
                <a:latin typeface="Calibri" pitchFamily="34" charset="0"/>
                <a:sym typeface="Symbol"/>
              </a:rPr>
              <a:t> grens)</a:t>
            </a:r>
            <a:r>
              <a:rPr lang="nl-NL" sz="2000" dirty="0" smtClean="0">
                <a:latin typeface="Calibri" pitchFamily="34" charset="0"/>
              </a:rPr>
              <a:t>.</a:t>
            </a:r>
            <a:endParaRPr lang="nl-NL" sz="2000" dirty="0" smtClean="0">
              <a:latin typeface="Calibri" pitchFamily="34" charset="0"/>
            </a:endParaRPr>
          </a:p>
          <a:p>
            <a:pPr marL="0" lvl="1" defTabSz="355600"/>
            <a:r>
              <a:rPr lang="nl-NL" sz="2000" dirty="0" smtClean="0">
                <a:latin typeface="Calibri" pitchFamily="34" charset="0"/>
              </a:rPr>
              <a:t>Of</a:t>
            </a:r>
          </a:p>
          <a:p>
            <a:pPr marL="457200" lvl="2" defTabSz="355600"/>
            <a:r>
              <a:rPr lang="nl-NL" sz="2000" dirty="0" smtClean="0">
                <a:latin typeface="Calibri" pitchFamily="34" charset="0"/>
              </a:rPr>
              <a:t>Doe tenminste 10 (liever 15) bepalingen van een zelfgemaakt controlemonster met behulp van de methode of het apparaat dat je wilt controleren.</a:t>
            </a:r>
          </a:p>
        </p:txBody>
      </p:sp>
      <p:pic>
        <p:nvPicPr>
          <p:cNvPr id="57346" name="il_fi" descr="http://ec.europa.eu/dgs/jrc/site_images/normal_8630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128988"/>
            <a:ext cx="327505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oelichting met afgeronde rechthoek 6"/>
          <p:cNvSpPr/>
          <p:nvPr/>
        </p:nvSpPr>
        <p:spPr bwMode="auto">
          <a:xfrm>
            <a:off x="755576" y="4509120"/>
            <a:ext cx="2103760" cy="1008112"/>
          </a:xfrm>
          <a:prstGeom prst="wedgeRoundRectCallout">
            <a:avLst>
              <a:gd name="adj1" fmla="val 107901"/>
              <a:gd name="adj2" fmla="val 88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800" b="1" dirty="0" smtClean="0">
                <a:latin typeface="Calibri" pitchFamily="34" charset="0"/>
              </a:rPr>
              <a:t>CRM</a:t>
            </a:r>
          </a:p>
          <a:p>
            <a:pPr algn="ctr"/>
            <a:r>
              <a:rPr lang="nl-NL" sz="1800" b="1" dirty="0" err="1" smtClean="0">
                <a:latin typeface="Calibri" pitchFamily="34" charset="0"/>
              </a:rPr>
              <a:t>Certified</a:t>
            </a:r>
            <a:r>
              <a:rPr lang="nl-NL" sz="1800" b="1" dirty="0" smtClean="0">
                <a:latin typeface="Calibri" pitchFamily="34" charset="0"/>
              </a:rPr>
              <a:t> </a:t>
            </a:r>
            <a:r>
              <a:rPr lang="nl-NL" sz="1800" b="1" dirty="0">
                <a:latin typeface="Calibri" pitchFamily="34" charset="0"/>
              </a:rPr>
              <a:t>Reference </a:t>
            </a:r>
            <a:r>
              <a:rPr lang="nl-NL" sz="1800" b="1" dirty="0" err="1">
                <a:latin typeface="Calibri" pitchFamily="34" charset="0"/>
              </a:rPr>
              <a:t>Material</a:t>
            </a:r>
            <a:endParaRPr kumimoji="0" lang="nl-N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99000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Hoe </a:t>
            </a:r>
            <a:r>
              <a:rPr lang="nl-NL" sz="2000" b="1" dirty="0" smtClean="0">
                <a:latin typeface="Arial" charset="0"/>
              </a:rPr>
              <a:t>start je een controlekaart?</a:t>
            </a:r>
            <a:endParaRPr lang="nl-NL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88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7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199000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Hoe vinden we de grenzen?</a:t>
            </a:r>
            <a:endParaRPr lang="nl-NL" sz="2000" b="1" dirty="0">
              <a:latin typeface="Arial" charset="0"/>
            </a:endParaRP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80859"/>
            <a:ext cx="8604448" cy="369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025973" y="4725144"/>
            <a:ext cx="639733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dirty="0" smtClean="0">
                <a:latin typeface="Calibri" pitchFamily="34" charset="0"/>
              </a:rPr>
              <a:t>3	Bereken het 95% betrouwbaarheidsinterval, je hebt dan meteen de 2</a:t>
            </a:r>
            <a:r>
              <a:rPr lang="nl-NL" sz="2000" dirty="0" smtClean="0">
                <a:latin typeface="Calibri" pitchFamily="34" charset="0"/>
                <a:sym typeface="Symbol"/>
              </a:rPr>
              <a:t> </a:t>
            </a:r>
            <a:r>
              <a:rPr lang="nl-NL" sz="2000" dirty="0" smtClean="0">
                <a:latin typeface="Calibri" pitchFamily="34" charset="0"/>
                <a:sym typeface="Symbol"/>
              </a:rPr>
              <a:t>grenzen voor de controlekaart</a:t>
            </a:r>
            <a:r>
              <a:rPr lang="nl-NL" sz="2000" dirty="0" smtClean="0">
                <a:latin typeface="Calibri" pitchFamily="34" charset="0"/>
              </a:rPr>
              <a:t>.</a:t>
            </a:r>
            <a:endParaRPr lang="nl-NL" sz="2000" dirty="0" smtClean="0">
              <a:latin typeface="Calibri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99001" y="6093296"/>
            <a:ext cx="36610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b="1" dirty="0" smtClean="0">
                <a:solidFill>
                  <a:srgbClr val="FF0000"/>
                </a:solidFill>
                <a:latin typeface="Calibri" pitchFamily="34" charset="0"/>
              </a:rPr>
              <a:t>Reken de  grenzen nu zelf uit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025973" y="5522684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dirty="0" smtClean="0">
                <a:latin typeface="Calibri" pitchFamily="34" charset="0"/>
              </a:rPr>
              <a:t>4	</a:t>
            </a:r>
            <a:r>
              <a:rPr lang="nl-NL" sz="2000" dirty="0">
                <a:latin typeface="Calibri" pitchFamily="34" charset="0"/>
              </a:rPr>
              <a:t>Bereken </a:t>
            </a:r>
            <a:r>
              <a:rPr lang="nl-NL" sz="2000" dirty="0" smtClean="0">
                <a:latin typeface="Calibri" pitchFamily="34" charset="0"/>
              </a:rPr>
              <a:t>1</a:t>
            </a:r>
            <a:r>
              <a:rPr lang="nl-NL" sz="2000" dirty="0" smtClean="0">
                <a:latin typeface="Calibri" pitchFamily="34" charset="0"/>
                <a:sym typeface="Symbol"/>
              </a:rPr>
              <a:t> </a:t>
            </a:r>
            <a:r>
              <a:rPr lang="nl-NL" sz="2000" dirty="0" smtClean="0">
                <a:latin typeface="Calibri" pitchFamily="34" charset="0"/>
              </a:rPr>
              <a:t>en </a:t>
            </a:r>
            <a:r>
              <a:rPr lang="nl-NL" sz="2000" dirty="0" smtClean="0">
                <a:latin typeface="Calibri" pitchFamily="34" charset="0"/>
              </a:rPr>
              <a:t>3</a:t>
            </a:r>
            <a:r>
              <a:rPr lang="nl-NL" sz="2000" dirty="0" smtClean="0">
                <a:latin typeface="Calibri" pitchFamily="34" charset="0"/>
                <a:sym typeface="Symbol"/>
              </a:rPr>
              <a:t> </a:t>
            </a:r>
            <a:r>
              <a:rPr lang="nl-NL" sz="2000" dirty="0" smtClean="0">
                <a:latin typeface="Calibri" pitchFamily="34" charset="0"/>
                <a:sym typeface="Symbol"/>
              </a:rPr>
              <a:t>grenzen</a:t>
            </a:r>
            <a:r>
              <a:rPr lang="nl-NL" sz="2000" dirty="0" smtClean="0">
                <a:latin typeface="Calibri" pitchFamily="34" charset="0"/>
              </a:rPr>
              <a:t>.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199000" y="2380818"/>
            <a:ext cx="63973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 b="1" dirty="0" smtClean="0">
                <a:latin typeface="Arial" charset="0"/>
              </a:rPr>
              <a:t>De beste weergave van een steekproef is het </a:t>
            </a:r>
            <a:r>
              <a:rPr lang="nl-NL" sz="1800" b="1" i="1" dirty="0" smtClean="0">
                <a:latin typeface="Arial" charset="0"/>
              </a:rPr>
              <a:t>betrouwbaarheidsinterval </a:t>
            </a:r>
            <a:endParaRPr lang="nl-NL" sz="1800" b="1" i="1" dirty="0">
              <a:latin typeface="Arial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025973" y="3933056"/>
            <a:ext cx="412209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dirty="0" smtClean="0">
                <a:latin typeface="Calibri" pitchFamily="34" charset="0"/>
              </a:rPr>
              <a:t>2	Bereken </a:t>
            </a:r>
            <a:r>
              <a:rPr lang="nl-NL" sz="2000" dirty="0">
                <a:latin typeface="Calibri" pitchFamily="34" charset="0"/>
              </a:rPr>
              <a:t>het gemiddelde  en de standaarddeviatie </a:t>
            </a:r>
            <a:r>
              <a:rPr lang="nl-NL" sz="2000" dirty="0">
                <a:latin typeface="Calibri" pitchFamily="34" charset="0"/>
                <a:sym typeface="Symbol"/>
              </a:rPr>
              <a:t></a:t>
            </a:r>
            <a:r>
              <a:rPr lang="nl-NL" sz="2000" baseline="-25000" dirty="0" smtClean="0">
                <a:latin typeface="Calibri" pitchFamily="34" charset="0"/>
              </a:rPr>
              <a:t>n-1</a:t>
            </a:r>
            <a:r>
              <a:rPr lang="nl-NL" sz="2000" dirty="0" smtClean="0">
                <a:latin typeface="Calibri" pitchFamily="34" charset="0"/>
              </a:rPr>
              <a:t>.</a:t>
            </a: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21796"/>
            <a:ext cx="1613424" cy="63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ep 2"/>
          <p:cNvGrpSpPr/>
          <p:nvPr/>
        </p:nvGrpSpPr>
        <p:grpSpPr>
          <a:xfrm>
            <a:off x="1229317" y="3115030"/>
            <a:ext cx="4566819" cy="633940"/>
            <a:chOff x="1229317" y="3115030"/>
            <a:chExt cx="4566819" cy="633940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3522319"/>
                </p:ext>
              </p:extLst>
            </p:nvPr>
          </p:nvGraphicFramePr>
          <p:xfrm>
            <a:off x="3059832" y="3115030"/>
            <a:ext cx="2736304" cy="6339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name="Equation" r:id="rId6" imgW="1765080" imgH="419040" progId="Equation.3">
                    <p:embed/>
                  </p:oleObj>
                </mc:Choice>
                <mc:Fallback>
                  <p:oleObj name="Equation" r:id="rId6" imgW="1765080" imgH="41904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9832" y="3115030"/>
                          <a:ext cx="2736304" cy="633940"/>
                        </a:xfrm>
                        <a:prstGeom prst="rect">
                          <a:avLst/>
                        </a:prstGeom>
                        <a:noFill/>
                        <a:ln w="25400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1229317" y="3212976"/>
              <a:ext cx="200093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sz="1800" b="1" dirty="0" smtClean="0">
                  <a:latin typeface="Arial" charset="0"/>
                </a:rPr>
                <a:t>steekproef BI</a:t>
              </a:r>
              <a:endParaRPr lang="nl-NL" sz="1800" b="1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100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0" grpId="0" autoUpdateAnimBg="0"/>
      <p:bldP spid="11" grpId="0" autoUpdateAnimBg="0"/>
      <p:bldP spid="12" grpId="0"/>
      <p:bldP spid="1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8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199000" y="1268760"/>
            <a:ext cx="6397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Berekening van de grenzen</a:t>
            </a:r>
            <a:endParaRPr lang="nl-NL" sz="2000" b="1" dirty="0">
              <a:latin typeface="Arial" charset="0"/>
            </a:endParaRPr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68870"/>
            <a:ext cx="1613424" cy="63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490650" y="4061971"/>
            <a:ext cx="197346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+3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 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endParaRPr lang="nl-N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5600"/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  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45,50</a:t>
            </a:r>
          </a:p>
          <a:p>
            <a:pPr defTabSz="355600"/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  </a:t>
            </a:r>
            <a:endParaRPr lang="nl-N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5600"/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44,85</a:t>
            </a:r>
          </a:p>
          <a:p>
            <a:pPr defTabSz="355600"/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 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</a:t>
            </a:r>
            <a:endParaRPr lang="nl-N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5600"/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   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44,20</a:t>
            </a:r>
          </a:p>
          <a:p>
            <a:pPr defTabSz="355600"/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   </a:t>
            </a:r>
            <a:endParaRPr lang="nl-N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337023"/>
              </p:ext>
            </p:extLst>
          </p:nvPr>
        </p:nvGraphicFramePr>
        <p:xfrm>
          <a:off x="1221765" y="3068960"/>
          <a:ext cx="3009409" cy="717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1714320" imgH="419040" progId="Equation.3">
                  <p:embed/>
                </p:oleObj>
              </mc:Choice>
              <mc:Fallback>
                <p:oleObj name="Equation" r:id="rId5" imgW="1714320" imgH="419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1765" y="3068960"/>
                        <a:ext cx="3009409" cy="717716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200331"/>
              </p:ext>
            </p:extLst>
          </p:nvPr>
        </p:nvGraphicFramePr>
        <p:xfrm>
          <a:off x="1199002" y="1730775"/>
          <a:ext cx="3198666" cy="741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7" imgW="1765080" imgH="419040" progId="Equation.3">
                  <p:embed/>
                </p:oleObj>
              </mc:Choice>
              <mc:Fallback>
                <p:oleObj name="Equation" r:id="rId7" imgW="1765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002" y="1730775"/>
                        <a:ext cx="3198666" cy="741059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187331" y="2492896"/>
            <a:ext cx="67690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 i="1" dirty="0" smtClean="0">
                <a:latin typeface="Arial" charset="0"/>
              </a:rPr>
              <a:t>t</a:t>
            </a:r>
            <a:r>
              <a:rPr lang="nl-NL" sz="1800" dirty="0" smtClean="0">
                <a:latin typeface="Arial" charset="0"/>
              </a:rPr>
              <a:t> opzoeken: 95%, tweezijdig, </a:t>
            </a:r>
            <a:r>
              <a:rPr lang="nl-NL" sz="1800" i="1" dirty="0" smtClean="0">
                <a:latin typeface="Arial" charset="0"/>
              </a:rPr>
              <a:t>v = n </a:t>
            </a:r>
            <a:r>
              <a:rPr lang="nl-NL" sz="1800" dirty="0" smtClean="0">
                <a:latin typeface="Arial" charset="0"/>
              </a:rPr>
              <a:t>– 1  = 10 – 1 = 9 </a:t>
            </a:r>
            <a:r>
              <a:rPr lang="nl-NL" sz="1800" dirty="0" smtClean="0">
                <a:latin typeface="Arial" charset="0"/>
                <a:sym typeface="Wingdings" panose="05000000000000000000" pitchFamily="2" charset="2"/>
              </a:rPr>
              <a:t> </a:t>
            </a:r>
            <a:r>
              <a:rPr lang="nl-NL" sz="1800" i="1" dirty="0" smtClean="0">
                <a:latin typeface="Arial" charset="0"/>
              </a:rPr>
              <a:t>t</a:t>
            </a:r>
            <a:r>
              <a:rPr lang="nl-NL" sz="1800" dirty="0" smtClean="0">
                <a:latin typeface="Arial" charset="0"/>
              </a:rPr>
              <a:t> = 2,26</a:t>
            </a:r>
            <a:endParaRPr lang="nl-NL" sz="1800" dirty="0">
              <a:latin typeface="Arial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564846"/>
              </p:ext>
            </p:extLst>
          </p:nvPr>
        </p:nvGraphicFramePr>
        <p:xfrm>
          <a:off x="1259632" y="5748592"/>
          <a:ext cx="434816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9" imgW="2501640" imgH="203040" progId="Equation.3">
                  <p:embed/>
                </p:oleObj>
              </mc:Choice>
              <mc:Fallback>
                <p:oleObj name="Equation" r:id="rId9" imgW="250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748592"/>
                        <a:ext cx="4348163" cy="344488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ep 20"/>
          <p:cNvGrpSpPr/>
          <p:nvPr/>
        </p:nvGrpSpPr>
        <p:grpSpPr>
          <a:xfrm>
            <a:off x="4139952" y="4494021"/>
            <a:ext cx="2350698" cy="1080118"/>
            <a:chOff x="4139952" y="4437114"/>
            <a:chExt cx="2350698" cy="1080118"/>
          </a:xfrm>
        </p:grpSpPr>
        <p:cxnSp>
          <p:nvCxnSpPr>
            <p:cNvPr id="18" name="Rechte verbindingslijn met pijl 17"/>
            <p:cNvCxnSpPr/>
            <p:nvPr/>
          </p:nvCxnSpPr>
          <p:spPr bwMode="auto">
            <a:xfrm>
              <a:off x="4139952" y="4437114"/>
              <a:ext cx="2350698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Rechte verbindingslijn met pijl 19"/>
            <p:cNvCxnSpPr/>
            <p:nvPr/>
          </p:nvCxnSpPr>
          <p:spPr bwMode="auto">
            <a:xfrm>
              <a:off x="4139952" y="4437114"/>
              <a:ext cx="2350698" cy="108011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1187331" y="4782051"/>
            <a:ext cx="32834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50000"/>
              </a:spcBef>
              <a:defRPr sz="1800" i="1">
                <a:latin typeface="Arial" charset="0"/>
              </a:defRPr>
            </a:lvl1pPr>
          </a:lstStyle>
          <a:p>
            <a:r>
              <a:rPr lang="nl-NL" i="0" dirty="0"/>
              <a:t>2</a:t>
            </a:r>
            <a:r>
              <a:rPr lang="nl-NL" dirty="0">
                <a:sym typeface="Symbol"/>
              </a:rPr>
              <a:t></a:t>
            </a:r>
            <a:r>
              <a:rPr lang="nl-NL" i="0" dirty="0">
                <a:sym typeface="Symbol"/>
              </a:rPr>
              <a:t> </a:t>
            </a:r>
            <a:r>
              <a:rPr lang="nl-NL" i="0" dirty="0" smtClean="0">
                <a:sym typeface="Symbol"/>
              </a:rPr>
              <a:t>= 0,65  </a:t>
            </a:r>
            <a:r>
              <a:rPr lang="nl-NL" i="0" dirty="0" smtClean="0">
                <a:sym typeface="Wingdings" panose="05000000000000000000" pitchFamily="2" charset="2"/>
              </a:rPr>
              <a:t> </a:t>
            </a:r>
            <a:r>
              <a:rPr lang="nl-NL" dirty="0" smtClean="0">
                <a:sym typeface="Symbol"/>
              </a:rPr>
              <a:t> = </a:t>
            </a:r>
            <a:r>
              <a:rPr lang="nl-NL" i="0" dirty="0" smtClean="0">
                <a:sym typeface="Symbol"/>
              </a:rPr>
              <a:t>0,325</a:t>
            </a:r>
            <a:r>
              <a:rPr lang="nl-NL" i="0" dirty="0" smtClean="0">
                <a:sym typeface="Wingdings" panose="05000000000000000000" pitchFamily="2" charset="2"/>
              </a:rPr>
              <a:t> </a:t>
            </a:r>
            <a:endParaRPr lang="nl-NL" i="0" dirty="0"/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198999" y="5183356"/>
            <a:ext cx="36842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50000"/>
              </a:spcBef>
              <a:defRPr sz="1800" i="1">
                <a:latin typeface="Arial" charset="0"/>
              </a:defRPr>
            </a:lvl1pPr>
          </a:lstStyle>
          <a:p>
            <a:r>
              <a:rPr lang="nl-NL" i="0" dirty="0" smtClean="0"/>
              <a:t>3</a:t>
            </a:r>
            <a:r>
              <a:rPr lang="nl-NL" dirty="0" smtClean="0">
                <a:sym typeface="Symbol"/>
              </a:rPr>
              <a:t></a:t>
            </a:r>
            <a:r>
              <a:rPr lang="nl-NL" i="0" dirty="0" smtClean="0">
                <a:sym typeface="Symbol"/>
              </a:rPr>
              <a:t> = 1,5 x 0,325  </a:t>
            </a:r>
            <a:r>
              <a:rPr lang="nl-NL" i="0" dirty="0" smtClean="0">
                <a:sym typeface="Wingdings" panose="05000000000000000000" pitchFamily="2" charset="2"/>
              </a:rPr>
              <a:t> 3</a:t>
            </a:r>
            <a:r>
              <a:rPr lang="nl-NL" dirty="0" smtClean="0">
                <a:sym typeface="Symbol"/>
              </a:rPr>
              <a:t> = </a:t>
            </a:r>
            <a:r>
              <a:rPr lang="nl-NL" i="0" dirty="0" smtClean="0">
                <a:sym typeface="Symbol"/>
              </a:rPr>
              <a:t>0,975</a:t>
            </a:r>
            <a:r>
              <a:rPr lang="nl-NL" i="0" dirty="0" smtClean="0">
                <a:sym typeface="Wingdings" panose="05000000000000000000" pitchFamily="2" charset="2"/>
              </a:rPr>
              <a:t> </a:t>
            </a:r>
            <a:endParaRPr lang="nl-NL" i="0" dirty="0"/>
          </a:p>
        </p:txBody>
      </p:sp>
      <p:grpSp>
        <p:nvGrpSpPr>
          <p:cNvPr id="2055" name="Groep 2054"/>
          <p:cNvGrpSpPr/>
          <p:nvPr/>
        </p:nvGrpSpPr>
        <p:grpSpPr>
          <a:xfrm>
            <a:off x="5508104" y="4061970"/>
            <a:ext cx="2952328" cy="2031325"/>
            <a:chOff x="5508104" y="4061970"/>
            <a:chExt cx="2952328" cy="2031325"/>
          </a:xfrm>
        </p:grpSpPr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6486968" y="4061970"/>
              <a:ext cx="1973464" cy="2031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355600"/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+3</a:t>
              </a:r>
              <a:r>
                <a:rPr lang="nl-NL" sz="1800" dirty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 </a:t>
              </a:r>
              <a:r>
                <a:rPr lang="nl-NL" sz="1800" dirty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 </a:t>
              </a:r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45,83</a:t>
              </a:r>
            </a:p>
            <a:p>
              <a:pPr defTabSz="355600"/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+2</a:t>
              </a:r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  </a:t>
              </a:r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45,50</a:t>
              </a:r>
            </a:p>
            <a:p>
              <a:pPr defTabSz="355600"/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+1</a:t>
              </a:r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  </a:t>
              </a:r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45,18</a:t>
              </a:r>
            </a:p>
            <a:p>
              <a:pPr defTabSz="355600"/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44,85</a:t>
              </a:r>
            </a:p>
            <a:p>
              <a:pPr defTabSz="355600"/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r>
                <a:rPr lang="nl-NL" sz="1800" dirty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 </a:t>
              </a:r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  </a:t>
              </a:r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44,52</a:t>
              </a:r>
            </a:p>
            <a:p>
              <a:pPr defTabSz="355600"/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-2</a:t>
              </a:r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   </a:t>
              </a:r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44,20</a:t>
              </a:r>
            </a:p>
            <a:p>
              <a:pPr defTabSz="355600"/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-3</a:t>
              </a:r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   </a:t>
              </a:r>
              <a:r>
                <a:rPr lang="nl-NL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43,87</a:t>
              </a:r>
              <a:endParaRPr lang="nl-NL" sz="18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7" name="Groep 26"/>
            <p:cNvGrpSpPr/>
            <p:nvPr/>
          </p:nvGrpSpPr>
          <p:grpSpPr>
            <a:xfrm>
              <a:off x="5508104" y="4854059"/>
              <a:ext cx="720080" cy="857954"/>
              <a:chOff x="3635896" y="3504412"/>
              <a:chExt cx="720080" cy="857954"/>
            </a:xfrm>
          </p:grpSpPr>
          <p:cxnSp>
            <p:nvCxnSpPr>
              <p:cNvPr id="28" name="Rechte verbindingslijn met pijl 27"/>
              <p:cNvCxnSpPr/>
              <p:nvPr/>
            </p:nvCxnSpPr>
            <p:spPr bwMode="auto">
              <a:xfrm flipV="1">
                <a:off x="3635896" y="3504412"/>
                <a:ext cx="720080" cy="857953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Rechte verbindingslijn met pijl 28"/>
              <p:cNvCxnSpPr/>
              <p:nvPr/>
            </p:nvCxnSpPr>
            <p:spPr bwMode="auto">
              <a:xfrm>
                <a:off x="3635896" y="4362365"/>
                <a:ext cx="720080" cy="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069958"/>
              </p:ext>
            </p:extLst>
          </p:nvPr>
        </p:nvGraphicFramePr>
        <p:xfrm>
          <a:off x="1893888" y="4364038"/>
          <a:ext cx="20478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1" imgW="1130040" imgH="203040" progId="Equation.3">
                  <p:embed/>
                </p:oleObj>
              </mc:Choice>
              <mc:Fallback>
                <p:oleObj name="Equation" r:id="rId11" imgW="1130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4364038"/>
                        <a:ext cx="2047875" cy="360362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075899"/>
              </p:ext>
            </p:extLst>
          </p:nvPr>
        </p:nvGraphicFramePr>
        <p:xfrm>
          <a:off x="1207750" y="3860726"/>
          <a:ext cx="34512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3" imgW="1904760" imgH="203040" progId="Equation.3">
                  <p:embed/>
                </p:oleObj>
              </mc:Choice>
              <mc:Fallback>
                <p:oleObj name="Equation" r:id="rId13" imgW="1904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7750" y="3860726"/>
                        <a:ext cx="3451225" cy="360362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78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25" grpId="0" autoUpdateAnimBg="0"/>
      <p:bldP spid="2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9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Controlekaarten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624" y="1052736"/>
            <a:ext cx="639733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355600"/>
            <a:r>
              <a:rPr lang="nl-NL" sz="2000" dirty="0" smtClean="0">
                <a:latin typeface="Calibri" pitchFamily="34" charset="0"/>
              </a:rPr>
              <a:t>4	Teken </a:t>
            </a:r>
            <a:r>
              <a:rPr lang="nl-NL" sz="2000" dirty="0">
                <a:latin typeface="Calibri" pitchFamily="34" charset="0"/>
              </a:rPr>
              <a:t>de </a:t>
            </a:r>
            <a:r>
              <a:rPr lang="nl-NL" sz="2000" dirty="0" smtClean="0">
                <a:latin typeface="Calibri" pitchFamily="34" charset="0"/>
              </a:rPr>
              <a:t>controlekaart.</a:t>
            </a:r>
          </a:p>
          <a:p>
            <a:pPr defTabSz="355600"/>
            <a:r>
              <a:rPr lang="nl-NL" sz="2000" dirty="0" smtClean="0">
                <a:latin typeface="Calibri" pitchFamily="34" charset="0"/>
              </a:rPr>
              <a:t>Je </a:t>
            </a:r>
            <a:r>
              <a:rPr lang="nl-NL" sz="2000" dirty="0">
                <a:latin typeface="Calibri" pitchFamily="34" charset="0"/>
              </a:rPr>
              <a:t>hebt nu een lege controlekaart waarin je de uitslagen van het  controlemonster </a:t>
            </a:r>
            <a:r>
              <a:rPr lang="nl-NL" sz="2000" dirty="0" smtClean="0">
                <a:latin typeface="Calibri" pitchFamily="34" charset="0"/>
              </a:rPr>
              <a:t>vanaf nu kunt </a:t>
            </a:r>
            <a:r>
              <a:rPr lang="nl-NL" sz="2000" dirty="0">
                <a:latin typeface="Calibri" pitchFamily="34" charset="0"/>
              </a:rPr>
              <a:t>uitzetten om de kwaliteit van je meetmethode te bewaken.</a:t>
            </a:r>
            <a:endParaRPr lang="nl-NL" sz="2000" b="1" dirty="0">
              <a:latin typeface="Calibri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46"/>
          <a:stretch/>
        </p:blipFill>
        <p:spPr bwMode="auto">
          <a:xfrm>
            <a:off x="1331640" y="2492896"/>
            <a:ext cx="5792116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93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4064</TotalTime>
  <Words>576</Words>
  <Application>Microsoft Office PowerPoint</Application>
  <PresentationFormat>Diavoorstelling (4:3)</PresentationFormat>
  <Paragraphs>142</Paragraphs>
  <Slides>19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1" baseType="lpstr">
      <vt:lpstr>Standaardontwerp</vt:lpstr>
      <vt:lpstr>Microsoft Vergelijking 3.0</vt:lpstr>
      <vt:lpstr>PowerPoint-presentatie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  <vt:lpstr>Controlekaarten</vt:lpstr>
    </vt:vector>
  </TitlesOfParts>
  <Company>Océ Technologies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Elektrische veiligheid</dc:title>
  <dc:creator>Administrator</dc:creator>
  <cp:lastModifiedBy>Kleintjes,Teo T.J.</cp:lastModifiedBy>
  <cp:revision>114</cp:revision>
  <dcterms:created xsi:type="dcterms:W3CDTF">2005-09-08T15:07:11Z</dcterms:created>
  <dcterms:modified xsi:type="dcterms:W3CDTF">2015-02-24T08:49:18Z</dcterms:modified>
</cp:coreProperties>
</file>